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8" r:id="rId7"/>
    <p:sldId id="257" r:id="rId8"/>
    <p:sldId id="260" r:id="rId9"/>
    <p:sldId id="271" r:id="rId10"/>
    <p:sldId id="269" r:id="rId11"/>
    <p:sldId id="270" r:id="rId12"/>
    <p:sldId id="272" r:id="rId13"/>
    <p:sldId id="273" r:id="rId14"/>
    <p:sldId id="275" r:id="rId15"/>
    <p:sldId id="274" r:id="rId16"/>
    <p:sldId id="278" r:id="rId17"/>
    <p:sldId id="279" r:id="rId18"/>
    <p:sldId id="280" r:id="rId19"/>
    <p:sldId id="276" r:id="rId20"/>
    <p:sldId id="281" r:id="rId21"/>
    <p:sldId id="282" r:id="rId22"/>
    <p:sldId id="283" r:id="rId23"/>
    <p:sldId id="284" r:id="rId24"/>
    <p:sldId id="285" r:id="rId25"/>
    <p:sldId id="289" r:id="rId26"/>
    <p:sldId id="261" r:id="rId27"/>
    <p:sldId id="264" r:id="rId28"/>
    <p:sldId id="265" r:id="rId29"/>
    <p:sldId id="266" r:id="rId30"/>
    <p:sldId id="267" r:id="rId31"/>
    <p:sldId id="268" r:id="rId32"/>
    <p:sldId id="287" r:id="rId33"/>
    <p:sldId id="286" r:id="rId34"/>
    <p:sldId id="288" r:id="rId35"/>
    <p:sldId id="290" r:id="rId3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7703F-C664-47D5-9C6E-EFCBF123C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720D23C-AA67-4E3B-8621-15421A500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11A6E2-8CE7-42F5-BA22-CF39B1258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9B2E-5734-465F-A348-510942787157}" type="datetimeFigureOut">
              <a:rPr lang="uk-UA" smtClean="0"/>
              <a:t>29.09.2024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BE707B-BBD9-4D68-B3C2-657A0144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3861C3-5CBD-4B6A-96F0-592798656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97F3-2FF1-45E5-868E-BFC32B1A0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040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60E0A-A10A-47DB-B992-F123B20C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38919AA-E947-415D-B090-05D962D2D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D10813F-F208-46A2-8AD3-E6023E1B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9B2E-5734-465F-A348-510942787157}" type="datetimeFigureOut">
              <a:rPr lang="uk-UA" smtClean="0"/>
              <a:t>29.09.2024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F93BEE-CB05-4B54-8A0C-8703AC70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D410C3-1E5F-48FF-B9F7-07FA04F0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97F3-2FF1-45E5-868E-BFC32B1A0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661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18079C2-B63F-421A-ADDB-DE8F8D82D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A3D0C9A-B822-4907-A0B6-5D6CB429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74B944-06F9-4A10-9D11-4550B52B9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9B2E-5734-465F-A348-510942787157}" type="datetimeFigureOut">
              <a:rPr lang="uk-UA" smtClean="0"/>
              <a:t>29.09.2024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71117E-D932-4FDA-8577-E12D60D2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EE4837-EB8F-46CE-8BFB-EF9912C1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97F3-2FF1-45E5-868E-BFC32B1A0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306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494A0-B7A0-4218-81FC-F7E745B2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8660193-A30A-46F8-B5C7-CA4993E1A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72F835-6760-4012-A268-C3649F49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9B2E-5734-465F-A348-510942787157}" type="datetimeFigureOut">
              <a:rPr lang="uk-UA" smtClean="0"/>
              <a:t>29.09.2024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811AAC-15AB-40ED-85CD-6114A2B10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6AE5B4-86D4-4EA7-A7D1-175478300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97F3-2FF1-45E5-868E-BFC32B1A0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569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7184A-0DE5-4936-BD9F-DB909DDF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8A5ACD2-8F09-421B-B0D9-3746505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77C944-195D-4A91-8B98-829C3B18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9B2E-5734-465F-A348-510942787157}" type="datetimeFigureOut">
              <a:rPr lang="uk-UA" smtClean="0"/>
              <a:t>29.09.2024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302877-7FA2-4A67-BF01-FDDCD058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AA62C0-BF45-45FF-9ECF-B45351A8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97F3-2FF1-45E5-868E-BFC32B1A0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60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8818C-1C0C-41B8-AA1D-639AA791C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F77B7D4-582D-436B-90E1-1886C0842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B32925-BB74-4A1E-87BF-60B5E8360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07A8164-F9FC-40F8-A530-A0BCEF6D0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9B2E-5734-465F-A348-510942787157}" type="datetimeFigureOut">
              <a:rPr lang="uk-UA" smtClean="0"/>
              <a:t>29.09.2024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C26C555-B203-4383-B867-44E308769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40575E3-04BD-4023-8F80-570E7469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97F3-2FF1-45E5-868E-BFC32B1A0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087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F9920-8247-40CF-86D0-1A1C3ECA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3206A8E-C49E-4E13-B643-0A2E77DDE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87FF8A4-3215-4B39-8C91-811573694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B3878E4-4CF7-4DFA-ADB8-730A5D0C5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15C42B4-0076-4C53-B18D-6B439051A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ABB1CBD-3EAB-4A84-AAB6-0280AF823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9B2E-5734-465F-A348-510942787157}" type="datetimeFigureOut">
              <a:rPr lang="uk-UA" smtClean="0"/>
              <a:t>29.09.2024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C20BA31-F8BE-40E7-803E-1A843FF2C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083BD3-4900-4628-92C5-AA89BDB53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97F3-2FF1-45E5-868E-BFC32B1A0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646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0CEF2-44BA-441C-A14D-DD6E91F1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961ED9D-F689-4B23-93C5-6787D70D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9B2E-5734-465F-A348-510942787157}" type="datetimeFigureOut">
              <a:rPr lang="uk-UA" smtClean="0"/>
              <a:t>29.09.2024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76D639F-0F8E-4F72-BA82-DEE6B4E0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A7FAA2D-0CD7-4F91-B62B-F188D1E0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97F3-2FF1-45E5-868E-BFC32B1A0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027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A502278-7E69-4D29-9397-23E89223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9B2E-5734-465F-A348-510942787157}" type="datetimeFigureOut">
              <a:rPr lang="uk-UA" smtClean="0"/>
              <a:t>29.09.2024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E4291D6-BFBD-480A-AD50-4BFF3CED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689F319-FCEF-42F9-AB39-EB920969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97F3-2FF1-45E5-868E-BFC32B1A0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409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4EF73-6ECF-41A7-A522-D8FC230A8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1F4F99-9E00-423C-9398-527AFC2B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FA743F1-477E-4B69-9D85-E19810B2E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BB86E86-9688-49A9-BDC4-834A6B493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9B2E-5734-465F-A348-510942787157}" type="datetimeFigureOut">
              <a:rPr lang="uk-UA" smtClean="0"/>
              <a:t>29.09.2024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F356CBF-9AC3-4260-8914-3267AD2A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8BE7ACA-D1EB-44E3-9C36-4121BD91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97F3-2FF1-45E5-868E-BFC32B1A0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38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5B908-8E6B-4A33-B0A1-2940710E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F8F3172-2F27-4C0B-9AC2-8879DD4C4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899EA07-4F15-4021-BB29-0C5C9EFBF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FD99605-050B-45B8-92EE-34EBEAED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9B2E-5734-465F-A348-510942787157}" type="datetimeFigureOut">
              <a:rPr lang="uk-UA" smtClean="0"/>
              <a:t>29.09.2024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63D177-FEC4-4DC9-B75A-1BE5860C6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7557779-166B-4DF1-BED7-B9EA2D13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97F3-2FF1-45E5-868E-BFC32B1A0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512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02C7D5A-F637-4D49-8051-057EC100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A331F84-1776-43D2-8568-5B9AD2556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0F21A5-67D4-464D-BD54-3961E0EEF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9B2E-5734-465F-A348-510942787157}" type="datetimeFigureOut">
              <a:rPr lang="uk-UA" smtClean="0"/>
              <a:t>29.09.2024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F740C8-D40F-4517-82A3-1E3397CA4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9782A5-5F24-4DCD-956E-568D94B50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397F3-2FF1-45E5-868E-BFC32B1A0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9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k123.org.ua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40D78E-5C55-442C-B7DC-987392D8F449}"/>
              </a:ext>
            </a:extLst>
          </p:cNvPr>
          <p:cNvSpPr txBox="1"/>
          <p:nvPr/>
        </p:nvSpPr>
        <p:spPr>
          <a:xfrm>
            <a:off x="235974" y="3214836"/>
            <a:ext cx="1172005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5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1AE00-31F1-40DB-A204-E3FB23F9AF83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sz="2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5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8DC1C3-BD85-4675-861E-A9FAE169A430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1-10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37C04-E157-4B78-8CB3-82950CB25662}"/>
              </a:ext>
            </a:extLst>
          </p:cNvPr>
          <p:cNvSpPr txBox="1"/>
          <p:nvPr/>
        </p:nvSpPr>
        <p:spPr>
          <a:xfrm>
            <a:off x="235974" y="409328"/>
            <a:ext cx="120656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/>
                </a:solidFill>
              </a:rPr>
              <a:t>Витікання рідини з </a:t>
            </a:r>
            <a:r>
              <a:rPr lang="uk-UA" sz="2400" b="1" dirty="0">
                <a:solidFill>
                  <a:srgbClr val="FF0000"/>
                </a:solidFill>
              </a:rPr>
              <a:t>відкритого резервуару і резервуарів великих розмірів </a:t>
            </a:r>
            <a:r>
              <a:rPr lang="uk-UA" sz="2400" dirty="0">
                <a:solidFill>
                  <a:schemeClr val="accent1"/>
                </a:solidFill>
              </a:rPr>
              <a:t>при </a:t>
            </a:r>
            <a:r>
              <a:rPr lang="uk-UA" sz="2400" b="1" dirty="0">
                <a:solidFill>
                  <a:srgbClr val="FF0000"/>
                </a:solidFill>
              </a:rPr>
              <a:t>сталому напорі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DBDCA0-C131-473A-9C91-FEAAF8EC2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3" y="1737496"/>
            <a:ext cx="11550447" cy="449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14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8DC1C3-BD85-4675-861E-A9FAE169A430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1-11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37C04-E157-4B78-8CB3-82950CB25662}"/>
              </a:ext>
            </a:extLst>
          </p:cNvPr>
          <p:cNvSpPr txBox="1"/>
          <p:nvPr/>
        </p:nvSpPr>
        <p:spPr>
          <a:xfrm>
            <a:off x="2845448" y="409328"/>
            <a:ext cx="945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/>
                </a:solidFill>
              </a:rPr>
              <a:t>Витікання рідини з </a:t>
            </a:r>
            <a:r>
              <a:rPr lang="uk-UA" sz="2400" b="1" dirty="0">
                <a:solidFill>
                  <a:srgbClr val="FF0000"/>
                </a:solidFill>
              </a:rPr>
              <a:t>малого отвору </a:t>
            </a:r>
            <a:r>
              <a:rPr lang="uk-UA" sz="2400" dirty="0">
                <a:solidFill>
                  <a:schemeClr val="accent1"/>
                </a:solidFill>
              </a:rPr>
              <a:t>в тонкій стінці при </a:t>
            </a:r>
            <a:r>
              <a:rPr lang="uk-UA" sz="2400" b="1" dirty="0">
                <a:solidFill>
                  <a:srgbClr val="FF0000"/>
                </a:solidFill>
              </a:rPr>
              <a:t>сталому напорі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D7F3BB-CF7C-4049-97AA-D348B90E8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8" y="3103068"/>
            <a:ext cx="11864812" cy="34822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F01C2A-2AE4-46B5-8972-B8B30A032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26" y="806048"/>
            <a:ext cx="2499919" cy="23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8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8DC1C3-BD85-4675-861E-A9FAE169A430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1-12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37C04-E157-4B78-8CB3-82950CB25662}"/>
              </a:ext>
            </a:extLst>
          </p:cNvPr>
          <p:cNvSpPr txBox="1"/>
          <p:nvPr/>
        </p:nvSpPr>
        <p:spPr>
          <a:xfrm>
            <a:off x="302004" y="409328"/>
            <a:ext cx="106791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b="1" dirty="0" err="1">
                <a:solidFill>
                  <a:srgbClr val="FF0000"/>
                </a:solidFill>
              </a:rPr>
              <a:t>Траєкторія</a:t>
            </a:r>
            <a:r>
              <a:rPr lang="ru-RU" sz="8800" b="1" dirty="0">
                <a:solidFill>
                  <a:srgbClr val="FF0000"/>
                </a:solidFill>
              </a:rPr>
              <a:t> </a:t>
            </a:r>
            <a:r>
              <a:rPr lang="ru-RU" sz="8800" b="1" dirty="0" err="1">
                <a:solidFill>
                  <a:srgbClr val="FF0000"/>
                </a:solidFill>
              </a:rPr>
              <a:t>струменя</a:t>
            </a:r>
            <a:r>
              <a:rPr lang="ru-RU" sz="8800" dirty="0">
                <a:solidFill>
                  <a:schemeClr val="accent1"/>
                </a:solidFill>
              </a:rPr>
              <a:t>. </a:t>
            </a:r>
            <a:r>
              <a:rPr lang="ru-RU" sz="2400" dirty="0" err="1">
                <a:solidFill>
                  <a:schemeClr val="accent1"/>
                </a:solidFill>
              </a:rPr>
              <a:t>Визначення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коефіцієнтів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швидкості</a:t>
            </a:r>
            <a:r>
              <a:rPr lang="ru-RU" sz="2400" dirty="0">
                <a:solidFill>
                  <a:schemeClr val="accent1"/>
                </a:solidFill>
              </a:rPr>
              <a:t>, </a:t>
            </a:r>
            <a:r>
              <a:rPr lang="ru-RU" sz="2400" dirty="0" err="1">
                <a:solidFill>
                  <a:schemeClr val="accent1"/>
                </a:solidFill>
              </a:rPr>
              <a:t>витрати</a:t>
            </a:r>
            <a:r>
              <a:rPr lang="ru-RU" sz="2400" dirty="0">
                <a:solidFill>
                  <a:schemeClr val="accent1"/>
                </a:solidFill>
              </a:rPr>
              <a:t> і </a:t>
            </a:r>
            <a:r>
              <a:rPr lang="ru-RU" sz="2400" dirty="0" err="1">
                <a:solidFill>
                  <a:schemeClr val="accent1"/>
                </a:solidFill>
              </a:rPr>
              <a:t>стиснення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струменя</a:t>
            </a:r>
            <a:r>
              <a:rPr lang="ru-RU" sz="2400" dirty="0">
                <a:solidFill>
                  <a:schemeClr val="accent1"/>
                </a:solidFill>
              </a:rPr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36DE7F-8CA0-4A61-82EE-47BE5407D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5" y="2619555"/>
            <a:ext cx="5352176" cy="40264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0BA7F3-B37D-4466-BEF9-D29D6DA96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76" y="3263347"/>
            <a:ext cx="2829320" cy="13051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E96878-E158-4F7C-A377-9BA1A10C4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5444" y="4899642"/>
            <a:ext cx="2257425" cy="16478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F73FA81-69C5-4231-9A8B-501DDE1B6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73" y="3263347"/>
            <a:ext cx="3057952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78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8DC1C3-BD85-4675-861E-A9FAE169A430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1-13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37C04-E157-4B78-8CB3-82950CB25662}"/>
              </a:ext>
            </a:extLst>
          </p:cNvPr>
          <p:cNvSpPr txBox="1"/>
          <p:nvPr/>
        </p:nvSpPr>
        <p:spPr>
          <a:xfrm>
            <a:off x="302004" y="409328"/>
            <a:ext cx="106791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b="1" dirty="0" err="1">
                <a:solidFill>
                  <a:srgbClr val="FF0000"/>
                </a:solidFill>
              </a:rPr>
              <a:t>Траєкторія</a:t>
            </a:r>
            <a:r>
              <a:rPr lang="ru-RU" sz="8800" b="1" dirty="0">
                <a:solidFill>
                  <a:srgbClr val="FF0000"/>
                </a:solidFill>
              </a:rPr>
              <a:t> </a:t>
            </a:r>
            <a:r>
              <a:rPr lang="ru-RU" sz="8800" b="1" dirty="0" err="1">
                <a:solidFill>
                  <a:srgbClr val="FF0000"/>
                </a:solidFill>
              </a:rPr>
              <a:t>струменя</a:t>
            </a:r>
            <a:r>
              <a:rPr lang="ru-RU" sz="8800" dirty="0">
                <a:solidFill>
                  <a:schemeClr val="accent1"/>
                </a:solidFill>
              </a:rPr>
              <a:t>. </a:t>
            </a:r>
            <a:r>
              <a:rPr lang="ru-RU" sz="2400" dirty="0" err="1">
                <a:solidFill>
                  <a:schemeClr val="accent1"/>
                </a:solidFill>
              </a:rPr>
              <a:t>Визначення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коефіцієнтів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швидкості</a:t>
            </a:r>
            <a:r>
              <a:rPr lang="ru-RU" sz="2400" dirty="0">
                <a:solidFill>
                  <a:schemeClr val="accent1"/>
                </a:solidFill>
              </a:rPr>
              <a:t>, </a:t>
            </a:r>
            <a:r>
              <a:rPr lang="ru-RU" sz="2400" dirty="0" err="1">
                <a:solidFill>
                  <a:schemeClr val="accent1"/>
                </a:solidFill>
              </a:rPr>
              <a:t>витрати</a:t>
            </a:r>
            <a:r>
              <a:rPr lang="ru-RU" sz="2400" dirty="0">
                <a:solidFill>
                  <a:schemeClr val="accent1"/>
                </a:solidFill>
              </a:rPr>
              <a:t> і </a:t>
            </a:r>
            <a:r>
              <a:rPr lang="ru-RU" sz="2400" dirty="0" err="1">
                <a:solidFill>
                  <a:schemeClr val="accent1"/>
                </a:solidFill>
              </a:rPr>
              <a:t>стиснення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струменя</a:t>
            </a:r>
            <a:r>
              <a:rPr lang="ru-RU" sz="2400" dirty="0">
                <a:solidFill>
                  <a:schemeClr val="accent1"/>
                </a:solidFill>
              </a:rPr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36DE7F-8CA0-4A61-82EE-47BE5407D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5" y="2619555"/>
            <a:ext cx="5352176" cy="40264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8297F3-AA0B-46DE-946C-7CAD9CA82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65" y="2770756"/>
            <a:ext cx="5942013" cy="333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28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8DC1C3-BD85-4675-861E-A9FAE169A430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1-14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37C04-E157-4B78-8CB3-82950CB25662}"/>
              </a:ext>
            </a:extLst>
          </p:cNvPr>
          <p:cNvSpPr txBox="1"/>
          <p:nvPr/>
        </p:nvSpPr>
        <p:spPr>
          <a:xfrm>
            <a:off x="302004" y="409328"/>
            <a:ext cx="106791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b="1" dirty="0" err="1">
                <a:solidFill>
                  <a:srgbClr val="FF0000"/>
                </a:solidFill>
              </a:rPr>
              <a:t>Траєкторія</a:t>
            </a:r>
            <a:r>
              <a:rPr lang="ru-RU" sz="8800" b="1" dirty="0">
                <a:solidFill>
                  <a:srgbClr val="FF0000"/>
                </a:solidFill>
              </a:rPr>
              <a:t> </a:t>
            </a:r>
            <a:r>
              <a:rPr lang="ru-RU" sz="8800" b="1" dirty="0" err="1">
                <a:solidFill>
                  <a:srgbClr val="FF0000"/>
                </a:solidFill>
              </a:rPr>
              <a:t>струменя</a:t>
            </a:r>
            <a:r>
              <a:rPr lang="ru-RU" sz="8800" dirty="0">
                <a:solidFill>
                  <a:schemeClr val="accent1"/>
                </a:solidFill>
              </a:rPr>
              <a:t>. </a:t>
            </a:r>
            <a:r>
              <a:rPr lang="ru-RU" sz="2400" dirty="0" err="1">
                <a:solidFill>
                  <a:schemeClr val="accent1"/>
                </a:solidFill>
              </a:rPr>
              <a:t>Визначення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коефіцієнтів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швидкості</a:t>
            </a:r>
            <a:r>
              <a:rPr lang="ru-RU" sz="2400" dirty="0">
                <a:solidFill>
                  <a:schemeClr val="accent1"/>
                </a:solidFill>
              </a:rPr>
              <a:t>, </a:t>
            </a:r>
            <a:r>
              <a:rPr lang="ru-RU" sz="2400" dirty="0" err="1">
                <a:solidFill>
                  <a:schemeClr val="accent1"/>
                </a:solidFill>
              </a:rPr>
              <a:t>витрати</a:t>
            </a:r>
            <a:r>
              <a:rPr lang="ru-RU" sz="2400" dirty="0">
                <a:solidFill>
                  <a:schemeClr val="accent1"/>
                </a:solidFill>
              </a:rPr>
              <a:t> і </a:t>
            </a:r>
            <a:r>
              <a:rPr lang="ru-RU" sz="2400" dirty="0" err="1">
                <a:solidFill>
                  <a:schemeClr val="accent1"/>
                </a:solidFill>
              </a:rPr>
              <a:t>стиснення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струменя</a:t>
            </a:r>
            <a:r>
              <a:rPr lang="ru-RU" sz="2400" dirty="0">
                <a:solidFill>
                  <a:schemeClr val="accent1"/>
                </a:solidFill>
              </a:rPr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677375-53FA-45C4-9B29-758DF1BEC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24" y="2155303"/>
            <a:ext cx="8146732" cy="459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1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8DC1C3-BD85-4675-861E-A9FAE169A430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1-15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37C04-E157-4B78-8CB3-82950CB25662}"/>
              </a:ext>
            </a:extLst>
          </p:cNvPr>
          <p:cNvSpPr txBox="1"/>
          <p:nvPr/>
        </p:nvSpPr>
        <p:spPr>
          <a:xfrm>
            <a:off x="302004" y="409328"/>
            <a:ext cx="106791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b="1" dirty="0" err="1">
                <a:solidFill>
                  <a:srgbClr val="FF0000"/>
                </a:solidFill>
              </a:rPr>
              <a:t>Траєкторія</a:t>
            </a:r>
            <a:r>
              <a:rPr lang="ru-RU" sz="8800" b="1" dirty="0">
                <a:solidFill>
                  <a:srgbClr val="FF0000"/>
                </a:solidFill>
              </a:rPr>
              <a:t> </a:t>
            </a:r>
            <a:r>
              <a:rPr lang="ru-RU" sz="8800" b="1" dirty="0" err="1">
                <a:solidFill>
                  <a:srgbClr val="FF0000"/>
                </a:solidFill>
              </a:rPr>
              <a:t>струменя</a:t>
            </a:r>
            <a:r>
              <a:rPr lang="ru-RU" sz="8800" dirty="0">
                <a:solidFill>
                  <a:schemeClr val="accent1"/>
                </a:solidFill>
              </a:rPr>
              <a:t>. </a:t>
            </a:r>
            <a:r>
              <a:rPr lang="ru-RU" sz="2400" dirty="0" err="1">
                <a:solidFill>
                  <a:schemeClr val="accent1"/>
                </a:solidFill>
              </a:rPr>
              <a:t>Визначення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коефіцієнтів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швидкості</a:t>
            </a:r>
            <a:r>
              <a:rPr lang="ru-RU" sz="2400" dirty="0">
                <a:solidFill>
                  <a:schemeClr val="accent1"/>
                </a:solidFill>
              </a:rPr>
              <a:t>, </a:t>
            </a:r>
            <a:r>
              <a:rPr lang="ru-RU" sz="2400" dirty="0" err="1">
                <a:solidFill>
                  <a:schemeClr val="accent1"/>
                </a:solidFill>
              </a:rPr>
              <a:t>витрати</a:t>
            </a:r>
            <a:r>
              <a:rPr lang="ru-RU" sz="2400" dirty="0">
                <a:solidFill>
                  <a:schemeClr val="accent1"/>
                </a:solidFill>
              </a:rPr>
              <a:t> і </a:t>
            </a:r>
            <a:r>
              <a:rPr lang="ru-RU" sz="2400" dirty="0" err="1">
                <a:solidFill>
                  <a:schemeClr val="accent1"/>
                </a:solidFill>
              </a:rPr>
              <a:t>стиснення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струменя</a:t>
            </a:r>
            <a:r>
              <a:rPr lang="ru-RU" sz="2400" dirty="0">
                <a:solidFill>
                  <a:schemeClr val="accent1"/>
                </a:solidFill>
              </a:rPr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36DE7F-8CA0-4A61-82EE-47BE5407D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5" y="2619555"/>
            <a:ext cx="5352176" cy="40264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8297F3-AA0B-46DE-946C-7CAD9CA82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031" y="2651476"/>
            <a:ext cx="3534018" cy="19813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321A6D-9ADE-4F14-AA22-737F4893B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999" y="4819897"/>
            <a:ext cx="48291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45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8DC1C3-BD85-4675-861E-A9FAE169A430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1-16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37C04-E157-4B78-8CB3-82950CB25662}"/>
              </a:ext>
            </a:extLst>
          </p:cNvPr>
          <p:cNvSpPr txBox="1"/>
          <p:nvPr/>
        </p:nvSpPr>
        <p:spPr>
          <a:xfrm>
            <a:off x="302004" y="409328"/>
            <a:ext cx="106791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b="1" dirty="0" err="1">
                <a:solidFill>
                  <a:srgbClr val="FF0000"/>
                </a:solidFill>
              </a:rPr>
              <a:t>Траєкторія</a:t>
            </a:r>
            <a:r>
              <a:rPr lang="ru-RU" sz="8800" b="1" dirty="0">
                <a:solidFill>
                  <a:srgbClr val="FF0000"/>
                </a:solidFill>
              </a:rPr>
              <a:t> </a:t>
            </a:r>
            <a:r>
              <a:rPr lang="ru-RU" sz="8800" b="1" dirty="0" err="1">
                <a:solidFill>
                  <a:srgbClr val="FF0000"/>
                </a:solidFill>
              </a:rPr>
              <a:t>струменя</a:t>
            </a:r>
            <a:r>
              <a:rPr lang="ru-RU" sz="8800" dirty="0">
                <a:solidFill>
                  <a:schemeClr val="accent1"/>
                </a:solidFill>
              </a:rPr>
              <a:t>. </a:t>
            </a:r>
            <a:r>
              <a:rPr lang="ru-RU" sz="2400" dirty="0" err="1">
                <a:solidFill>
                  <a:schemeClr val="accent1"/>
                </a:solidFill>
              </a:rPr>
              <a:t>Визначення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коефіцієнтів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швидкості</a:t>
            </a:r>
            <a:r>
              <a:rPr lang="ru-RU" sz="2400" dirty="0">
                <a:solidFill>
                  <a:schemeClr val="accent1"/>
                </a:solidFill>
              </a:rPr>
              <a:t>, </a:t>
            </a:r>
            <a:r>
              <a:rPr lang="ru-RU" sz="2400" dirty="0" err="1">
                <a:solidFill>
                  <a:schemeClr val="accent1"/>
                </a:solidFill>
              </a:rPr>
              <a:t>витрати</a:t>
            </a:r>
            <a:r>
              <a:rPr lang="ru-RU" sz="2400" dirty="0">
                <a:solidFill>
                  <a:schemeClr val="accent1"/>
                </a:solidFill>
              </a:rPr>
              <a:t> і </a:t>
            </a:r>
            <a:r>
              <a:rPr lang="ru-RU" sz="2400" dirty="0" err="1">
                <a:solidFill>
                  <a:schemeClr val="accent1"/>
                </a:solidFill>
              </a:rPr>
              <a:t>стиснення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струменя</a:t>
            </a:r>
            <a:r>
              <a:rPr lang="ru-RU" sz="2400" dirty="0">
                <a:solidFill>
                  <a:schemeClr val="accent1"/>
                </a:solidFill>
              </a:rPr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A70822-C50F-4D07-B623-696CFABC8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34" y="2423998"/>
            <a:ext cx="8451312" cy="24462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4E1020-72D4-4688-B0E8-0153C6374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5" y="4809501"/>
            <a:ext cx="2441197" cy="1836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9C82DD-C716-4CCD-A490-D2B6BF6A0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06" y="5069018"/>
            <a:ext cx="2793534" cy="15661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68B928-ECFB-4AA8-9DD3-46C925B24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269" y="5469622"/>
            <a:ext cx="3080464" cy="10389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3371FB-F624-415C-A709-0866562C7A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2184" y="5623915"/>
            <a:ext cx="2423842" cy="67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42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40D78E-5C55-442C-B7DC-987392D8F449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1-17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4AF96-DF99-49F5-B91E-07A190C51D7C}"/>
              </a:ext>
            </a:extLst>
          </p:cNvPr>
          <p:cNvSpPr txBox="1"/>
          <p:nvPr/>
        </p:nvSpPr>
        <p:spPr>
          <a:xfrm>
            <a:off x="1083464" y="461665"/>
            <a:ext cx="945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/>
                </a:solidFill>
              </a:rPr>
              <a:t>Повне </a:t>
            </a:r>
            <a:r>
              <a:rPr lang="uk-UA" sz="2400" b="1" dirty="0">
                <a:solidFill>
                  <a:srgbClr val="FF0000"/>
                </a:solidFill>
              </a:rPr>
              <a:t>досконале (</a:t>
            </a:r>
            <a:r>
              <a:rPr lang="en-US" sz="2400" b="1" dirty="0">
                <a:solidFill>
                  <a:srgbClr val="FF0000"/>
                </a:solidFill>
              </a:rPr>
              <a:t>I)</a:t>
            </a:r>
            <a:r>
              <a:rPr lang="uk-UA" sz="2400" b="1" dirty="0">
                <a:solidFill>
                  <a:srgbClr val="FF0000"/>
                </a:solidFill>
              </a:rPr>
              <a:t>, недосконале (</a:t>
            </a:r>
            <a:r>
              <a:rPr lang="en-US" sz="2400" b="1" dirty="0">
                <a:solidFill>
                  <a:srgbClr val="FF0000"/>
                </a:solidFill>
              </a:rPr>
              <a:t>II)</a:t>
            </a:r>
            <a:r>
              <a:rPr lang="uk-UA" sz="2400" b="1" dirty="0">
                <a:solidFill>
                  <a:srgbClr val="FF0000"/>
                </a:solidFill>
              </a:rPr>
              <a:t> і неповне стиснення (</a:t>
            </a:r>
            <a:r>
              <a:rPr lang="en-US" sz="2400" b="1" dirty="0">
                <a:solidFill>
                  <a:srgbClr val="FF0000"/>
                </a:solidFill>
              </a:rPr>
              <a:t>III)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073FB9-9737-4D5F-AE29-B2261C2C3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" y="997818"/>
            <a:ext cx="6813960" cy="5759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7D52CD-F42B-4F6A-BE50-CDC730E30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08" y="1459483"/>
            <a:ext cx="6031758" cy="1778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D8A6E7-06EB-4145-8149-D2FDC0637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73" y="4778303"/>
            <a:ext cx="4938394" cy="187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45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40D78E-5C55-442C-B7DC-987392D8F449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1-17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4AF96-DF99-49F5-B91E-07A190C51D7C}"/>
              </a:ext>
            </a:extLst>
          </p:cNvPr>
          <p:cNvSpPr txBox="1"/>
          <p:nvPr/>
        </p:nvSpPr>
        <p:spPr>
          <a:xfrm>
            <a:off x="1083464" y="461665"/>
            <a:ext cx="945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Вплив числа </a:t>
            </a:r>
            <a:r>
              <a:rPr lang="uk-UA" sz="2400" b="1" dirty="0" err="1">
                <a:solidFill>
                  <a:srgbClr val="FF0000"/>
                </a:solidFill>
              </a:rPr>
              <a:t>Рейнольдса</a:t>
            </a:r>
            <a:r>
              <a:rPr lang="uk-UA" sz="2400" b="1" dirty="0">
                <a:solidFill>
                  <a:srgbClr val="FF0000"/>
                </a:solidFill>
              </a:rPr>
              <a:t> </a:t>
            </a:r>
            <a:r>
              <a:rPr lang="uk-UA" sz="2400" b="1" dirty="0">
                <a:solidFill>
                  <a:schemeClr val="accent1"/>
                </a:solidFill>
              </a:rPr>
              <a:t>на витікання рідини з отворів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1CCD9A-BC44-465F-9D46-E046CAB20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523" y="1007567"/>
            <a:ext cx="1940192" cy="6467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CA5F06-4998-4F90-A68E-B7B0243C32B3}"/>
              </a:ext>
            </a:extLst>
          </p:cNvPr>
          <p:cNvSpPr txBox="1"/>
          <p:nvPr/>
        </p:nvSpPr>
        <p:spPr>
          <a:xfrm>
            <a:off x="4996527" y="1078926"/>
            <a:ext cx="3086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Квадратична зона</a:t>
            </a:r>
            <a:endParaRPr lang="uk-UA" sz="2400" b="1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542678-CC6E-4F6B-B343-19D915F257BD}"/>
              </a:ext>
            </a:extLst>
          </p:cNvPr>
          <p:cNvSpPr txBox="1"/>
          <p:nvPr/>
        </p:nvSpPr>
        <p:spPr>
          <a:xfrm>
            <a:off x="2000660" y="1809894"/>
            <a:ext cx="7067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 err="1">
                <a:solidFill>
                  <a:schemeClr val="accent1"/>
                </a:solidFill>
              </a:rPr>
              <a:t>Меньші</a:t>
            </a:r>
            <a:r>
              <a:rPr lang="uk-UA" sz="2400" b="1" dirty="0">
                <a:solidFill>
                  <a:schemeClr val="accent1"/>
                </a:solidFill>
              </a:rPr>
              <a:t> числа </a:t>
            </a:r>
            <a:r>
              <a:rPr lang="uk-UA" sz="2400" b="1" dirty="0" err="1">
                <a:solidFill>
                  <a:schemeClr val="accent1"/>
                </a:solidFill>
              </a:rPr>
              <a:t>Рейнольдса</a:t>
            </a:r>
            <a:r>
              <a:rPr lang="uk-UA" sz="2400" b="1" dirty="0">
                <a:solidFill>
                  <a:schemeClr val="accent1"/>
                </a:solidFill>
              </a:rPr>
              <a:t> </a:t>
            </a:r>
            <a:r>
              <a:rPr lang="uk-UA" sz="2400" b="1" dirty="0">
                <a:solidFill>
                  <a:srgbClr val="FF0000"/>
                </a:solidFill>
              </a:rPr>
              <a:t>– графік </a:t>
            </a:r>
            <a:r>
              <a:rPr lang="uk-UA" sz="2400" b="1" dirty="0" err="1">
                <a:solidFill>
                  <a:srgbClr val="FF0000"/>
                </a:solidFill>
              </a:rPr>
              <a:t>А.Д.Альтшуля</a:t>
            </a:r>
            <a:endParaRPr lang="uk-UA" sz="2400" b="1" dirty="0">
              <a:solidFill>
                <a:schemeClr val="accent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F478DC4-895D-41A7-9765-62047E828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464" y="2309832"/>
            <a:ext cx="7271488" cy="428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8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40D78E-5C55-442C-B7DC-987392D8F449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1-17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4AF96-DF99-49F5-B91E-07A190C51D7C}"/>
              </a:ext>
            </a:extLst>
          </p:cNvPr>
          <p:cNvSpPr txBox="1"/>
          <p:nvPr/>
        </p:nvSpPr>
        <p:spPr>
          <a:xfrm>
            <a:off x="1083464" y="461665"/>
            <a:ext cx="945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1"/>
                </a:solidFill>
              </a:rPr>
              <a:t>Витікання рідини з великих отворів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4FD3F0-1ECE-4614-A24D-A74904D24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04" y="1465204"/>
            <a:ext cx="11436991" cy="50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7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40D78E-5C55-442C-B7DC-987392D8F449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4AF96-DF99-49F5-B91E-07A190C51D7C}"/>
              </a:ext>
            </a:extLst>
          </p:cNvPr>
          <p:cNvSpPr txBox="1"/>
          <p:nvPr/>
        </p:nvSpPr>
        <p:spPr>
          <a:xfrm>
            <a:off x="1083464" y="461665"/>
            <a:ext cx="945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/>
                </a:solidFill>
              </a:rPr>
              <a:t>Витікання рідини з </a:t>
            </a:r>
            <a:r>
              <a:rPr lang="uk-UA" sz="2400" b="1" dirty="0">
                <a:solidFill>
                  <a:srgbClr val="FF0000"/>
                </a:solidFill>
              </a:rPr>
              <a:t>малого отвору </a:t>
            </a:r>
            <a:r>
              <a:rPr lang="uk-UA" sz="2400" dirty="0">
                <a:solidFill>
                  <a:schemeClr val="accent1"/>
                </a:solidFill>
              </a:rPr>
              <a:t>в тонкій стінці при </a:t>
            </a:r>
            <a:r>
              <a:rPr lang="uk-UA" sz="2400" b="1" dirty="0">
                <a:solidFill>
                  <a:srgbClr val="FF0000"/>
                </a:solidFill>
              </a:rPr>
              <a:t>сталому напорі</a:t>
            </a:r>
          </a:p>
        </p:txBody>
      </p:sp>
      <p:pic>
        <p:nvPicPr>
          <p:cNvPr id="9" name="Графіка 8">
            <a:extLst>
              <a:ext uri="{FF2B5EF4-FFF2-40B4-BE49-F238E27FC236}">
                <a16:creationId xmlns:a16="http://schemas.microsoft.com/office/drawing/2014/main" id="{3A19C9FF-DDFB-4F36-8E80-03CBBEC62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83" y="3057525"/>
            <a:ext cx="12084520" cy="215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4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40D78E-5C55-442C-B7DC-987392D8F449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1-17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4AF96-DF99-49F5-B91E-07A190C51D7C}"/>
              </a:ext>
            </a:extLst>
          </p:cNvPr>
          <p:cNvSpPr txBox="1"/>
          <p:nvPr/>
        </p:nvSpPr>
        <p:spPr>
          <a:xfrm>
            <a:off x="1083464" y="461665"/>
            <a:ext cx="945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1"/>
                </a:solidFill>
              </a:rPr>
              <a:t>Витікання рідини з великих отворів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4FD3F0-1ECE-4614-A24D-A74904D24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898" y="1003539"/>
            <a:ext cx="6181149" cy="27095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6C8263-5404-429B-ADE5-40B29749B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196" y="3713134"/>
            <a:ext cx="5597686" cy="314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66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40D78E-5C55-442C-B7DC-987392D8F449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1-17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4AF96-DF99-49F5-B91E-07A190C51D7C}"/>
              </a:ext>
            </a:extLst>
          </p:cNvPr>
          <p:cNvSpPr txBox="1"/>
          <p:nvPr/>
        </p:nvSpPr>
        <p:spPr>
          <a:xfrm>
            <a:off x="1083464" y="461665"/>
            <a:ext cx="945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1"/>
                </a:solidFill>
              </a:rPr>
              <a:t>Витікання рідини з великого прямокутного отвору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DF6BB7-15E7-4EF3-8FFF-22B0C1393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955" y="923330"/>
            <a:ext cx="6708090" cy="28208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0E891C-6885-4A25-9329-DC910EDEE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3" y="4113571"/>
            <a:ext cx="10545647" cy="19528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67EB92-DAD7-4AF5-AD04-25513D76B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885" y="6160364"/>
            <a:ext cx="98393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10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40D78E-5C55-442C-B7DC-987392D8F449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1-17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4AF96-DF99-49F5-B91E-07A190C51D7C}"/>
              </a:ext>
            </a:extLst>
          </p:cNvPr>
          <p:cNvSpPr txBox="1"/>
          <p:nvPr/>
        </p:nvSpPr>
        <p:spPr>
          <a:xfrm>
            <a:off x="1083464" y="461665"/>
            <a:ext cx="9456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5400" b="1" dirty="0">
                <a:solidFill>
                  <a:schemeClr val="accent1"/>
                </a:solidFill>
              </a:rPr>
              <a:t>Витікання рідини </a:t>
            </a:r>
            <a:r>
              <a:rPr lang="uk-UA" sz="5400" b="1" dirty="0">
                <a:solidFill>
                  <a:srgbClr val="FF0000"/>
                </a:solidFill>
              </a:rPr>
              <a:t>з насадків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88222A-081A-494F-8AD7-4F1F998A4952}"/>
              </a:ext>
            </a:extLst>
          </p:cNvPr>
          <p:cNvSpPr txBox="1"/>
          <p:nvPr/>
        </p:nvSpPr>
        <p:spPr>
          <a:xfrm>
            <a:off x="1185530" y="1384995"/>
            <a:ext cx="94561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Час спорожнення резервуару</a:t>
            </a:r>
            <a:endParaRPr lang="uk-UA" sz="2800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04FC46-07C0-4418-9036-009DBDF9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678" y="2085975"/>
            <a:ext cx="73818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85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40D78E-5C55-442C-B7DC-987392D8F449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1-17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4AF96-DF99-49F5-B91E-07A190C51D7C}"/>
              </a:ext>
            </a:extLst>
          </p:cNvPr>
          <p:cNvSpPr txBox="1"/>
          <p:nvPr/>
        </p:nvSpPr>
        <p:spPr>
          <a:xfrm>
            <a:off x="1083464" y="461665"/>
            <a:ext cx="945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/>
                </a:solidFill>
              </a:rPr>
              <a:t>Витікання рідини з </a:t>
            </a:r>
            <a:r>
              <a:rPr lang="uk-UA" sz="2400" b="1" dirty="0">
                <a:solidFill>
                  <a:srgbClr val="FF0000"/>
                </a:solidFill>
              </a:rPr>
              <a:t>малого отвору </a:t>
            </a:r>
            <a:r>
              <a:rPr lang="uk-UA" sz="2400" dirty="0">
                <a:solidFill>
                  <a:schemeClr val="accent1"/>
                </a:solidFill>
              </a:rPr>
              <a:t>в тонкій стінці при </a:t>
            </a:r>
            <a:r>
              <a:rPr lang="uk-UA" sz="2400" b="1" dirty="0">
                <a:solidFill>
                  <a:srgbClr val="FF0000"/>
                </a:solidFill>
              </a:rPr>
              <a:t>сталому напорі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DF512B-D10A-4BE1-8222-39EEF5095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61" y="1645908"/>
            <a:ext cx="3796287" cy="43545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22289F-F0A4-4085-A25D-51EA6F1B9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357" y="1410745"/>
            <a:ext cx="4173793" cy="478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38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40D78E-5C55-442C-B7DC-987392D8F449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1-18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4AF96-DF99-49F5-B91E-07A190C51D7C}"/>
              </a:ext>
            </a:extLst>
          </p:cNvPr>
          <p:cNvSpPr txBox="1"/>
          <p:nvPr/>
        </p:nvSpPr>
        <p:spPr>
          <a:xfrm>
            <a:off x="1083464" y="461665"/>
            <a:ext cx="945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/>
                </a:solidFill>
              </a:rPr>
              <a:t>Витікання рідини з </a:t>
            </a:r>
            <a:r>
              <a:rPr lang="uk-UA" sz="2400" b="1" dirty="0">
                <a:solidFill>
                  <a:srgbClr val="FF0000"/>
                </a:solidFill>
              </a:rPr>
              <a:t>малого отвору </a:t>
            </a:r>
            <a:r>
              <a:rPr lang="uk-UA" sz="2400" dirty="0">
                <a:solidFill>
                  <a:schemeClr val="accent1"/>
                </a:solidFill>
              </a:rPr>
              <a:t>в тонкій стінці при </a:t>
            </a:r>
            <a:r>
              <a:rPr lang="uk-UA" sz="2400" b="1" dirty="0">
                <a:solidFill>
                  <a:srgbClr val="FF0000"/>
                </a:solidFill>
              </a:rPr>
              <a:t>сталому напорі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22289F-F0A4-4085-A25D-51EA6F1B9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9" y="1897306"/>
            <a:ext cx="4173793" cy="47875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25D148-CB19-47AA-AC01-67867B9C4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380" y="1252364"/>
            <a:ext cx="4811356" cy="551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5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40D78E-5C55-442C-B7DC-987392D8F449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4AF96-DF99-49F5-B91E-07A190C51D7C}"/>
              </a:ext>
            </a:extLst>
          </p:cNvPr>
          <p:cNvSpPr txBox="1"/>
          <p:nvPr/>
        </p:nvSpPr>
        <p:spPr>
          <a:xfrm>
            <a:off x="1083464" y="461665"/>
            <a:ext cx="945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/>
                </a:solidFill>
              </a:rPr>
              <a:t>Витікання рідини з </a:t>
            </a:r>
            <a:r>
              <a:rPr lang="uk-UA" sz="2400" b="1" dirty="0">
                <a:solidFill>
                  <a:srgbClr val="FF0000"/>
                </a:solidFill>
              </a:rPr>
              <a:t>малого отвору </a:t>
            </a:r>
            <a:r>
              <a:rPr lang="uk-UA" sz="2400" dirty="0">
                <a:solidFill>
                  <a:schemeClr val="accent1"/>
                </a:solidFill>
              </a:rPr>
              <a:t>в тонкій стінці при </a:t>
            </a:r>
            <a:r>
              <a:rPr lang="uk-UA" sz="2400" b="1" dirty="0">
                <a:solidFill>
                  <a:srgbClr val="FF0000"/>
                </a:solidFill>
              </a:rPr>
              <a:t>сталому напорі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25D148-CB19-47AA-AC01-67867B9C4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80" y="1151696"/>
            <a:ext cx="4811356" cy="55189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16CC56-CCC4-49CD-81AF-B2238CECC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345" y="1384995"/>
            <a:ext cx="4198958" cy="531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37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40D78E-5C55-442C-B7DC-987392D8F449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4AF96-DF99-49F5-B91E-07A190C51D7C}"/>
              </a:ext>
            </a:extLst>
          </p:cNvPr>
          <p:cNvSpPr txBox="1"/>
          <p:nvPr/>
        </p:nvSpPr>
        <p:spPr>
          <a:xfrm>
            <a:off x="1083464" y="461665"/>
            <a:ext cx="945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/>
                </a:solidFill>
              </a:rPr>
              <a:t>Витікання рідини з </a:t>
            </a:r>
            <a:r>
              <a:rPr lang="uk-UA" sz="2400" b="1" dirty="0">
                <a:solidFill>
                  <a:srgbClr val="FF0000"/>
                </a:solidFill>
              </a:rPr>
              <a:t>малого отвору </a:t>
            </a:r>
            <a:r>
              <a:rPr lang="uk-UA" sz="2400" dirty="0">
                <a:solidFill>
                  <a:schemeClr val="accent1"/>
                </a:solidFill>
              </a:rPr>
              <a:t>в тонкій стінці при </a:t>
            </a:r>
            <a:r>
              <a:rPr lang="uk-UA" sz="2400" b="1" dirty="0">
                <a:solidFill>
                  <a:srgbClr val="FF0000"/>
                </a:solidFill>
              </a:rPr>
              <a:t>сталому напорі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16CC56-CCC4-49CD-81AF-B2238CECC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58" y="1275939"/>
            <a:ext cx="4198958" cy="53104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BAB8E3-31A8-42D3-93BD-5A2287382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404" y="847829"/>
            <a:ext cx="3443949" cy="58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46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40D78E-5C55-442C-B7DC-987392D8F449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4AF96-DF99-49F5-B91E-07A190C51D7C}"/>
              </a:ext>
            </a:extLst>
          </p:cNvPr>
          <p:cNvSpPr txBox="1"/>
          <p:nvPr/>
        </p:nvSpPr>
        <p:spPr>
          <a:xfrm>
            <a:off x="1083464" y="461665"/>
            <a:ext cx="945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/>
                </a:solidFill>
              </a:rPr>
              <a:t>Витікання рідини з </a:t>
            </a:r>
            <a:r>
              <a:rPr lang="uk-UA" sz="2400" b="1" dirty="0">
                <a:solidFill>
                  <a:srgbClr val="FF0000"/>
                </a:solidFill>
              </a:rPr>
              <a:t>малого отвору </a:t>
            </a:r>
            <a:r>
              <a:rPr lang="uk-UA" sz="2400" dirty="0">
                <a:solidFill>
                  <a:schemeClr val="accent1"/>
                </a:solidFill>
              </a:rPr>
              <a:t>в тонкій стінці при </a:t>
            </a:r>
            <a:r>
              <a:rPr lang="uk-UA" sz="2400" b="1" dirty="0">
                <a:solidFill>
                  <a:srgbClr val="FF0000"/>
                </a:solidFill>
              </a:rPr>
              <a:t>сталому напорі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BAB8E3-31A8-42D3-93BD-5A2287382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57" y="923330"/>
            <a:ext cx="3443949" cy="58749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E9DA23-34AF-44FD-ACE4-F5222DAF4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242" y="983027"/>
            <a:ext cx="3443949" cy="58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12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40D78E-5C55-442C-B7DC-987392D8F449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4AF96-DF99-49F5-B91E-07A190C51D7C}"/>
              </a:ext>
            </a:extLst>
          </p:cNvPr>
          <p:cNvSpPr txBox="1"/>
          <p:nvPr/>
        </p:nvSpPr>
        <p:spPr>
          <a:xfrm>
            <a:off x="1083464" y="461665"/>
            <a:ext cx="945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/>
                </a:solidFill>
              </a:rPr>
              <a:t>Витікання рідини з </a:t>
            </a:r>
            <a:r>
              <a:rPr lang="uk-UA" sz="2400" b="1" dirty="0">
                <a:solidFill>
                  <a:srgbClr val="FF0000"/>
                </a:solidFill>
              </a:rPr>
              <a:t>малого отвору </a:t>
            </a:r>
            <a:r>
              <a:rPr lang="uk-UA" sz="2400" dirty="0">
                <a:solidFill>
                  <a:schemeClr val="accent1"/>
                </a:solidFill>
              </a:rPr>
              <a:t>в тонкій стінці при </a:t>
            </a:r>
            <a:r>
              <a:rPr lang="uk-UA" sz="2400" b="1" dirty="0">
                <a:solidFill>
                  <a:srgbClr val="FF0000"/>
                </a:solidFill>
              </a:rPr>
              <a:t>сталому напорі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E9DA23-34AF-44FD-ACE4-F5222DAF4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65" y="983027"/>
            <a:ext cx="3443949" cy="58749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4BDD81-4D20-416D-8AD7-3AA226D30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548" y="1543050"/>
            <a:ext cx="517207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55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40D78E-5C55-442C-B7DC-987392D8F449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1-17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4AF96-DF99-49F5-B91E-07A190C51D7C}"/>
              </a:ext>
            </a:extLst>
          </p:cNvPr>
          <p:cNvSpPr txBox="1"/>
          <p:nvPr/>
        </p:nvSpPr>
        <p:spPr>
          <a:xfrm>
            <a:off x="1083464" y="461665"/>
            <a:ext cx="9456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5400" b="1" dirty="0">
                <a:solidFill>
                  <a:schemeClr val="accent1"/>
                </a:solidFill>
              </a:rPr>
              <a:t>Витікання рідини </a:t>
            </a:r>
            <a:r>
              <a:rPr lang="uk-UA" sz="5400" b="1" dirty="0">
                <a:solidFill>
                  <a:srgbClr val="FF0000"/>
                </a:solidFill>
              </a:rPr>
              <a:t>з насадків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156C48-8A7D-49D5-832C-5F13A7EC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726" y="2023584"/>
            <a:ext cx="8284244" cy="43727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88222A-081A-494F-8AD7-4F1F998A4952}"/>
              </a:ext>
            </a:extLst>
          </p:cNvPr>
          <p:cNvSpPr txBox="1"/>
          <p:nvPr/>
        </p:nvSpPr>
        <p:spPr>
          <a:xfrm>
            <a:off x="1185530" y="1384995"/>
            <a:ext cx="94561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 err="1">
                <a:solidFill>
                  <a:srgbClr val="FF0000"/>
                </a:solidFill>
              </a:rPr>
              <a:t>Зовнішний</a:t>
            </a:r>
            <a:r>
              <a:rPr lang="uk-UA" sz="2800" b="1" dirty="0">
                <a:solidFill>
                  <a:schemeClr val="accent1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циліндричний</a:t>
            </a:r>
            <a:r>
              <a:rPr lang="uk-UA" sz="2800" b="1" dirty="0">
                <a:solidFill>
                  <a:schemeClr val="accent1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>
                <a:solidFill>
                  <a:schemeClr val="accent1"/>
                </a:solidFill>
              </a:rPr>
              <a:t>насадок</a:t>
            </a:r>
          </a:p>
        </p:txBody>
      </p:sp>
    </p:spTree>
    <p:extLst>
      <p:ext uri="{BB962C8B-B14F-4D97-AF65-F5344CB8AC3E}">
        <p14:creationId xmlns:p14="http://schemas.microsoft.com/office/powerpoint/2010/main" val="353392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40D78E-5C55-442C-B7DC-987392D8F449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4AF96-DF99-49F5-B91E-07A190C51D7C}"/>
              </a:ext>
            </a:extLst>
          </p:cNvPr>
          <p:cNvSpPr txBox="1"/>
          <p:nvPr/>
        </p:nvSpPr>
        <p:spPr>
          <a:xfrm>
            <a:off x="966019" y="2105561"/>
            <a:ext cx="94561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chemeClr val="accent1"/>
                </a:solidFill>
              </a:rPr>
              <a:t>Витікання рідини з </a:t>
            </a:r>
            <a:r>
              <a:rPr lang="uk-UA" sz="4000" b="1" dirty="0">
                <a:solidFill>
                  <a:srgbClr val="FF0000"/>
                </a:solidFill>
              </a:rPr>
              <a:t>малого отвору </a:t>
            </a:r>
            <a:r>
              <a:rPr lang="uk-UA" sz="4000" dirty="0">
                <a:solidFill>
                  <a:schemeClr val="accent1"/>
                </a:solidFill>
              </a:rPr>
              <a:t>в тонкій стінці при </a:t>
            </a:r>
            <a:r>
              <a:rPr lang="uk-UA" sz="4000" b="1" dirty="0">
                <a:solidFill>
                  <a:srgbClr val="FF0000"/>
                </a:solidFill>
              </a:rPr>
              <a:t>сталому напорі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13B5E2-7447-45E0-BE8E-A599A4154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26" y="3769763"/>
            <a:ext cx="1714649" cy="26062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A89883-FD97-400B-8947-ABA7FC221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737" y="3020037"/>
            <a:ext cx="2233843" cy="35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67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40D78E-5C55-442C-B7DC-987392D8F449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1-17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4AF96-DF99-49F5-B91E-07A190C51D7C}"/>
              </a:ext>
            </a:extLst>
          </p:cNvPr>
          <p:cNvSpPr txBox="1"/>
          <p:nvPr/>
        </p:nvSpPr>
        <p:spPr>
          <a:xfrm>
            <a:off x="1083464" y="461665"/>
            <a:ext cx="9456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5400" b="1" dirty="0">
                <a:solidFill>
                  <a:schemeClr val="accent1"/>
                </a:solidFill>
              </a:rPr>
              <a:t>Витікання рідини </a:t>
            </a:r>
            <a:r>
              <a:rPr lang="uk-UA" sz="5400" b="1" dirty="0">
                <a:solidFill>
                  <a:srgbClr val="FF0000"/>
                </a:solidFill>
              </a:rPr>
              <a:t>з насадків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156C48-8A7D-49D5-832C-5F13A7EC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85" y="2029672"/>
            <a:ext cx="3145872" cy="16605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88222A-081A-494F-8AD7-4F1F998A4952}"/>
              </a:ext>
            </a:extLst>
          </p:cNvPr>
          <p:cNvSpPr txBox="1"/>
          <p:nvPr/>
        </p:nvSpPr>
        <p:spPr>
          <a:xfrm>
            <a:off x="1185530" y="1384995"/>
            <a:ext cx="94561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 err="1">
                <a:solidFill>
                  <a:srgbClr val="FF0000"/>
                </a:solidFill>
              </a:rPr>
              <a:t>Зовнішний</a:t>
            </a:r>
            <a:r>
              <a:rPr lang="uk-UA" sz="2800" b="1" dirty="0">
                <a:solidFill>
                  <a:schemeClr val="accent1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циліндричний</a:t>
            </a:r>
            <a:r>
              <a:rPr lang="uk-UA" sz="2800" b="1" dirty="0">
                <a:solidFill>
                  <a:schemeClr val="accent1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>
                <a:solidFill>
                  <a:schemeClr val="accent1"/>
                </a:solidFill>
              </a:rPr>
              <a:t>насадок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E865FA-1FBB-48C0-B9D2-6677BB12A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859" y="2117068"/>
            <a:ext cx="7424258" cy="22762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6E6185-1BEC-44DD-9E41-2F01E87CA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43" y="4508443"/>
            <a:ext cx="9571838" cy="21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00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40D78E-5C55-442C-B7DC-987392D8F449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1-17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4AF96-DF99-49F5-B91E-07A190C51D7C}"/>
              </a:ext>
            </a:extLst>
          </p:cNvPr>
          <p:cNvSpPr txBox="1"/>
          <p:nvPr/>
        </p:nvSpPr>
        <p:spPr>
          <a:xfrm>
            <a:off x="1083464" y="461665"/>
            <a:ext cx="9456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5400" b="1" dirty="0">
                <a:solidFill>
                  <a:schemeClr val="accent1"/>
                </a:solidFill>
              </a:rPr>
              <a:t>Витікання рідини </a:t>
            </a:r>
            <a:r>
              <a:rPr lang="uk-UA" sz="5400" b="1" dirty="0">
                <a:solidFill>
                  <a:srgbClr val="FF0000"/>
                </a:solidFill>
              </a:rPr>
              <a:t>з насадків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88222A-081A-494F-8AD7-4F1F998A4952}"/>
              </a:ext>
            </a:extLst>
          </p:cNvPr>
          <p:cNvSpPr txBox="1"/>
          <p:nvPr/>
        </p:nvSpPr>
        <p:spPr>
          <a:xfrm>
            <a:off x="845508" y="1384995"/>
            <a:ext cx="94561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Інші типи насадок</a:t>
            </a:r>
            <a:endParaRPr lang="uk-UA" sz="2800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8D658-FA8F-4992-B1F9-FBB5FEBD6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19" y="2159029"/>
            <a:ext cx="6981825" cy="45815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7CE42C-C94C-42C9-BF63-D11026F1B644}"/>
              </a:ext>
            </a:extLst>
          </p:cNvPr>
          <p:cNvSpPr txBox="1"/>
          <p:nvPr/>
        </p:nvSpPr>
        <p:spPr>
          <a:xfrm>
            <a:off x="7227939" y="2820749"/>
            <a:ext cx="4541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б – </a:t>
            </a:r>
            <a:r>
              <a:rPr lang="uk-UA" sz="2800" b="1" dirty="0" err="1">
                <a:solidFill>
                  <a:srgbClr val="FF0000"/>
                </a:solidFill>
              </a:rPr>
              <a:t>коноїдальний</a:t>
            </a:r>
            <a:r>
              <a:rPr lang="uk-UA" sz="2800" b="1" dirty="0">
                <a:solidFill>
                  <a:srgbClr val="FF0000"/>
                </a:solidFill>
              </a:rPr>
              <a:t>  0.97</a:t>
            </a:r>
            <a:endParaRPr lang="uk-UA" sz="2800" b="1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F8DA09-48EB-480F-8DBD-26CFE3D0A613}"/>
              </a:ext>
            </a:extLst>
          </p:cNvPr>
          <p:cNvSpPr txBox="1"/>
          <p:nvPr/>
        </p:nvSpPr>
        <p:spPr>
          <a:xfrm>
            <a:off x="7145447" y="3605579"/>
            <a:ext cx="4541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в – </a:t>
            </a:r>
            <a:r>
              <a:rPr lang="uk-UA" sz="2800" b="1" dirty="0" err="1">
                <a:solidFill>
                  <a:srgbClr val="FF0000"/>
                </a:solidFill>
              </a:rPr>
              <a:t>конічно</a:t>
            </a:r>
            <a:r>
              <a:rPr lang="uk-UA" sz="2800" b="1" dirty="0">
                <a:solidFill>
                  <a:srgbClr val="FF0000"/>
                </a:solidFill>
              </a:rPr>
              <a:t> збіжні 0.94-95 </a:t>
            </a:r>
            <a:endParaRPr lang="uk-UA" sz="2800" b="1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DA9EC3-C6FA-4EB7-8025-5941467E1E90}"/>
              </a:ext>
            </a:extLst>
          </p:cNvPr>
          <p:cNvSpPr txBox="1"/>
          <p:nvPr/>
        </p:nvSpPr>
        <p:spPr>
          <a:xfrm>
            <a:off x="7303439" y="2169825"/>
            <a:ext cx="4541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а – плавний вхід  0.93-95</a:t>
            </a:r>
            <a:endParaRPr lang="uk-UA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51F250-83ED-4C75-969B-402D45A683F5}"/>
              </a:ext>
            </a:extLst>
          </p:cNvPr>
          <p:cNvSpPr txBox="1"/>
          <p:nvPr/>
        </p:nvSpPr>
        <p:spPr>
          <a:xfrm>
            <a:off x="6971251" y="4449791"/>
            <a:ext cx="52207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г – внутрішні циліндричні - 0.71 </a:t>
            </a:r>
            <a:endParaRPr lang="uk-UA" sz="2800" b="1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CCDB34-5ACA-44FA-9C07-CC0650A112C5}"/>
              </a:ext>
            </a:extLst>
          </p:cNvPr>
          <p:cNvSpPr txBox="1"/>
          <p:nvPr/>
        </p:nvSpPr>
        <p:spPr>
          <a:xfrm>
            <a:off x="7565737" y="5294003"/>
            <a:ext cx="40172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д – </a:t>
            </a:r>
            <a:r>
              <a:rPr lang="uk-UA" sz="2800" b="1" dirty="0" err="1">
                <a:solidFill>
                  <a:srgbClr val="FF0000"/>
                </a:solidFill>
              </a:rPr>
              <a:t>конічно</a:t>
            </a:r>
            <a:r>
              <a:rPr lang="uk-UA" sz="2800" b="1" dirty="0">
                <a:solidFill>
                  <a:srgbClr val="FF0000"/>
                </a:solidFill>
              </a:rPr>
              <a:t> розбіжні, кут- 8 градусів, довжина 9 діаметрів – 0.45</a:t>
            </a:r>
            <a:endParaRPr lang="uk-U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56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40D78E-5C55-442C-B7DC-987392D8F449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1-17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4AF96-DF99-49F5-B91E-07A190C51D7C}"/>
              </a:ext>
            </a:extLst>
          </p:cNvPr>
          <p:cNvSpPr txBox="1"/>
          <p:nvPr/>
        </p:nvSpPr>
        <p:spPr>
          <a:xfrm>
            <a:off x="1083464" y="461665"/>
            <a:ext cx="9456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5400" b="1" dirty="0">
                <a:solidFill>
                  <a:schemeClr val="accent1"/>
                </a:solidFill>
              </a:rPr>
              <a:t>Витікання рідини </a:t>
            </a:r>
            <a:r>
              <a:rPr lang="uk-UA" sz="5400" b="1" dirty="0">
                <a:solidFill>
                  <a:srgbClr val="FF0000"/>
                </a:solidFill>
              </a:rPr>
              <a:t>з насадків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88222A-081A-494F-8AD7-4F1F998A4952}"/>
              </a:ext>
            </a:extLst>
          </p:cNvPr>
          <p:cNvSpPr txBox="1"/>
          <p:nvPr/>
        </p:nvSpPr>
        <p:spPr>
          <a:xfrm>
            <a:off x="845508" y="1384995"/>
            <a:ext cx="94561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Інші типи насадок</a:t>
            </a:r>
            <a:endParaRPr lang="uk-UA" sz="2800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F54597-9669-4F6A-83F6-D726AEEC8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764" y="0"/>
            <a:ext cx="9024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3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E977D3-6C43-418F-A1A8-FF661C766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328"/>
            <a:ext cx="12065647" cy="64486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8DC1C3-BD85-4675-861E-A9FAE169A430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37C04-E157-4B78-8CB3-82950CB25662}"/>
              </a:ext>
            </a:extLst>
          </p:cNvPr>
          <p:cNvSpPr txBox="1"/>
          <p:nvPr/>
        </p:nvSpPr>
        <p:spPr>
          <a:xfrm>
            <a:off x="2845448" y="409328"/>
            <a:ext cx="945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/>
                </a:solidFill>
              </a:rPr>
              <a:t>Витікання рідини з </a:t>
            </a:r>
            <a:r>
              <a:rPr lang="uk-UA" sz="2400" b="1" dirty="0">
                <a:solidFill>
                  <a:srgbClr val="FF0000"/>
                </a:solidFill>
              </a:rPr>
              <a:t>малого отвору </a:t>
            </a:r>
            <a:r>
              <a:rPr lang="uk-UA" sz="2400" dirty="0">
                <a:solidFill>
                  <a:schemeClr val="accent1"/>
                </a:solidFill>
              </a:rPr>
              <a:t>в тонкій стінці при </a:t>
            </a:r>
            <a:r>
              <a:rPr lang="uk-UA" sz="2400" b="1" dirty="0">
                <a:solidFill>
                  <a:srgbClr val="FF0000"/>
                </a:solidFill>
              </a:rPr>
              <a:t>сталому напорі</a:t>
            </a:r>
          </a:p>
        </p:txBody>
      </p:sp>
    </p:spTree>
    <p:extLst>
      <p:ext uri="{BB962C8B-B14F-4D97-AF65-F5344CB8AC3E}">
        <p14:creationId xmlns:p14="http://schemas.microsoft.com/office/powerpoint/2010/main" val="39329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40D78E-5C55-442C-B7DC-987392D8F449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1-5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4AF96-DF99-49F5-B91E-07A190C51D7C}"/>
              </a:ext>
            </a:extLst>
          </p:cNvPr>
          <p:cNvSpPr txBox="1"/>
          <p:nvPr/>
        </p:nvSpPr>
        <p:spPr>
          <a:xfrm>
            <a:off x="1083464" y="461665"/>
            <a:ext cx="945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/>
                </a:solidFill>
              </a:rPr>
              <a:t>Витікання рідини з </a:t>
            </a:r>
            <a:r>
              <a:rPr lang="uk-UA" sz="2400" b="1" dirty="0">
                <a:solidFill>
                  <a:srgbClr val="FF0000"/>
                </a:solidFill>
              </a:rPr>
              <a:t>малого отвору </a:t>
            </a:r>
            <a:r>
              <a:rPr lang="uk-UA" sz="2400" dirty="0">
                <a:solidFill>
                  <a:schemeClr val="accent1"/>
                </a:solidFill>
              </a:rPr>
              <a:t>в тонкій стінці при </a:t>
            </a:r>
            <a:r>
              <a:rPr lang="uk-UA" sz="2400" b="1" dirty="0">
                <a:solidFill>
                  <a:srgbClr val="FF0000"/>
                </a:solidFill>
              </a:rPr>
              <a:t>сталому напорі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7EEAC4-99B3-4DBA-B499-1358F5D8E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20" y="1382898"/>
            <a:ext cx="3878916" cy="3642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7B797B-7E67-4F6E-B70F-484A0D0FB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34" y="5173834"/>
            <a:ext cx="9670618" cy="16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40D78E-5C55-442C-B7DC-987392D8F449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1-6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4AF96-DF99-49F5-B91E-07A190C51D7C}"/>
              </a:ext>
            </a:extLst>
          </p:cNvPr>
          <p:cNvSpPr txBox="1"/>
          <p:nvPr/>
        </p:nvSpPr>
        <p:spPr>
          <a:xfrm>
            <a:off x="1083464" y="461665"/>
            <a:ext cx="945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/>
                </a:solidFill>
              </a:rPr>
              <a:t>Витікання рідини з </a:t>
            </a:r>
            <a:r>
              <a:rPr lang="uk-UA" sz="2400" b="1" dirty="0">
                <a:solidFill>
                  <a:srgbClr val="FF0000"/>
                </a:solidFill>
              </a:rPr>
              <a:t>малого отвору </a:t>
            </a:r>
            <a:r>
              <a:rPr lang="uk-UA" sz="2400" dirty="0">
                <a:solidFill>
                  <a:schemeClr val="accent1"/>
                </a:solidFill>
              </a:rPr>
              <a:t>в тонкій стінці при </a:t>
            </a:r>
            <a:r>
              <a:rPr lang="uk-UA" sz="2400" b="1" dirty="0">
                <a:solidFill>
                  <a:srgbClr val="FF0000"/>
                </a:solidFill>
              </a:rPr>
              <a:t>сталому напорі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7EEAC4-99B3-4DBA-B499-1358F5D8E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20" y="1382898"/>
            <a:ext cx="3878916" cy="36426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E9A217-CEE2-45D6-9101-86F4D7F29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779" y="5025574"/>
            <a:ext cx="5982218" cy="19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6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8DC1C3-BD85-4675-861E-A9FAE169A430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1-7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37C04-E157-4B78-8CB3-82950CB25662}"/>
              </a:ext>
            </a:extLst>
          </p:cNvPr>
          <p:cNvSpPr txBox="1"/>
          <p:nvPr/>
        </p:nvSpPr>
        <p:spPr>
          <a:xfrm>
            <a:off x="2845448" y="409328"/>
            <a:ext cx="945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/>
                </a:solidFill>
              </a:rPr>
              <a:t>Витікання рідини з </a:t>
            </a:r>
            <a:r>
              <a:rPr lang="uk-UA" sz="2400" b="1" dirty="0">
                <a:solidFill>
                  <a:srgbClr val="FF0000"/>
                </a:solidFill>
              </a:rPr>
              <a:t>малого отвору </a:t>
            </a:r>
            <a:r>
              <a:rPr lang="uk-UA" sz="2400" dirty="0">
                <a:solidFill>
                  <a:schemeClr val="accent1"/>
                </a:solidFill>
              </a:rPr>
              <a:t>в тонкій стінці при </a:t>
            </a:r>
            <a:r>
              <a:rPr lang="uk-UA" sz="2400" b="1" dirty="0">
                <a:solidFill>
                  <a:srgbClr val="FF0000"/>
                </a:solidFill>
              </a:rPr>
              <a:t>сталому напорі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46746B-49E4-4822-B621-8F1AB3060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205" y="2626763"/>
            <a:ext cx="7736637" cy="27331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16A5DB-5C90-4BD7-9CD1-42A285E22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506" y="1130108"/>
            <a:ext cx="5216988" cy="17345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56C0E4-37C9-484E-AA52-500FF5E930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65" y="5111234"/>
            <a:ext cx="9777307" cy="16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4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8DC1C3-BD85-4675-861E-A9FAE169A430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37C04-E157-4B78-8CB3-82950CB25662}"/>
              </a:ext>
            </a:extLst>
          </p:cNvPr>
          <p:cNvSpPr txBox="1"/>
          <p:nvPr/>
        </p:nvSpPr>
        <p:spPr>
          <a:xfrm>
            <a:off x="2845448" y="409328"/>
            <a:ext cx="945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/>
                </a:solidFill>
              </a:rPr>
              <a:t>Витікання рідини з </a:t>
            </a:r>
            <a:r>
              <a:rPr lang="uk-UA" sz="2400" b="1" dirty="0">
                <a:solidFill>
                  <a:srgbClr val="FF0000"/>
                </a:solidFill>
              </a:rPr>
              <a:t>малого отвору </a:t>
            </a:r>
            <a:r>
              <a:rPr lang="uk-UA" sz="2400" dirty="0">
                <a:solidFill>
                  <a:schemeClr val="accent1"/>
                </a:solidFill>
              </a:rPr>
              <a:t>в тонкій стінці при </a:t>
            </a:r>
            <a:r>
              <a:rPr lang="uk-UA" sz="2400" b="1" dirty="0">
                <a:solidFill>
                  <a:srgbClr val="FF0000"/>
                </a:solidFill>
              </a:rPr>
              <a:t>сталому напорі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FBF506-9168-474D-A7BE-29061292A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5" y="956344"/>
            <a:ext cx="10952572" cy="576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4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8DC1C3-BD85-4675-861E-A9FAE169A430}"/>
              </a:ext>
            </a:extLst>
          </p:cNvPr>
          <p:cNvSpPr txBox="1"/>
          <p:nvPr/>
        </p:nvSpPr>
        <p:spPr>
          <a:xfrm>
            <a:off x="235974" y="0"/>
            <a:ext cx="11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1-9     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ВИТІКАННЯ РІДИНИ З ОТВОРІВ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www.k123.org.ua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a281@ukr.net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37C04-E157-4B78-8CB3-82950CB25662}"/>
              </a:ext>
            </a:extLst>
          </p:cNvPr>
          <p:cNvSpPr txBox="1"/>
          <p:nvPr/>
        </p:nvSpPr>
        <p:spPr>
          <a:xfrm>
            <a:off x="2845448" y="409328"/>
            <a:ext cx="945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/>
                </a:solidFill>
              </a:rPr>
              <a:t>Витікання рідини з </a:t>
            </a:r>
            <a:r>
              <a:rPr lang="uk-UA" sz="2400" b="1" dirty="0">
                <a:solidFill>
                  <a:srgbClr val="FF0000"/>
                </a:solidFill>
              </a:rPr>
              <a:t>малого отвору </a:t>
            </a:r>
            <a:r>
              <a:rPr lang="uk-UA" sz="2400" dirty="0">
                <a:solidFill>
                  <a:schemeClr val="accent1"/>
                </a:solidFill>
              </a:rPr>
              <a:t>в тонкій стінці при </a:t>
            </a:r>
            <a:r>
              <a:rPr lang="uk-UA" sz="2400" b="1" dirty="0">
                <a:solidFill>
                  <a:srgbClr val="FF0000"/>
                </a:solidFill>
              </a:rPr>
              <a:t>сталому напорі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FE502A-DDB0-44AE-B2DA-9DD85F507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5" y="964400"/>
            <a:ext cx="10898945" cy="58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60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8C5969C55EE434FAF1A177A5CFACFA7" ma:contentTypeVersion="11" ma:contentTypeDescription="Створення нового документа." ma:contentTypeScope="" ma:versionID="21cd98b52fd7aa6205bf1d054503c9d0">
  <xsd:schema xmlns:xsd="http://www.w3.org/2001/XMLSchema" xmlns:xs="http://www.w3.org/2001/XMLSchema" xmlns:p="http://schemas.microsoft.com/office/2006/metadata/properties" xmlns:ns3="e6328ca1-3e29-4b63-928b-ef5ac3870f09" xmlns:ns4="1efc04c8-f1ab-4a5c-a1a2-b814da48fab6" targetNamespace="http://schemas.microsoft.com/office/2006/metadata/properties" ma:root="true" ma:fieldsID="71a5aabbb403955ffc6c53b4134abd1e" ns3:_="" ns4:_="">
    <xsd:import namespace="e6328ca1-3e29-4b63-928b-ef5ac3870f09"/>
    <xsd:import namespace="1efc04c8-f1ab-4a5c-a1a2-b814da48fa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28ca1-3e29-4b63-928b-ef5ac3870f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c04c8-f1ab-4a5c-a1a2-b814da48fa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Геш підказки про спільний доступ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27002E-30CD-4830-BC53-3109E4A1EE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398C09-BD2B-42E2-982A-598BF98533F4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1efc04c8-f1ab-4a5c-a1a2-b814da48fab6"/>
    <ds:schemaRef ds:uri="e6328ca1-3e29-4b63-928b-ef5ac3870f0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BAC3470-484D-44C0-84EC-D245E11D2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328ca1-3e29-4b63-928b-ef5ac3870f09"/>
    <ds:schemaRef ds:uri="1efc04c8-f1ab-4a5c-a1a2-b814da48fa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906</Words>
  <Application>Microsoft Office PowerPoint</Application>
  <PresentationFormat>Широкий екран</PresentationFormat>
  <Paragraphs>76</Paragraphs>
  <Slides>32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Копаниця Юрій Дмитрович</dc:creator>
  <cp:lastModifiedBy>Копаниця Юрій Дмитрович</cp:lastModifiedBy>
  <cp:revision>18</cp:revision>
  <dcterms:created xsi:type="dcterms:W3CDTF">2023-04-17T11:32:20Z</dcterms:created>
  <dcterms:modified xsi:type="dcterms:W3CDTF">2024-09-29T14:07:57Z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0x01010098C5969C55EE434FAF1A177A5CFACFA7</vt:lpwstr>
  </property>
</Properties>
</file>