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2" r:id="rId16"/>
    <p:sldId id="262" r:id="rId17"/>
    <p:sldId id="256" r:id="rId18"/>
    <p:sldId id="275" r:id="rId19"/>
    <p:sldId id="257" r:id="rId20"/>
    <p:sldId id="258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59" r:id="rId29"/>
    <p:sldId id="260" r:id="rId30"/>
    <p:sldId id="261" r:id="rId31"/>
    <p:sldId id="283" r:id="rId32"/>
    <p:sldId id="284" r:id="rId33"/>
    <p:sldId id="285" r:id="rId34"/>
    <p:sldId id="286" r:id="rId35"/>
    <p:sldId id="287" r:id="rId3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11:38:3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12 0 0,'-35'44'24'0'0,"8"5"-8"0"0,1 5-4 0 0,-1 9-16 0 0,10 6-20 0 0,-1 3-4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11:40:0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1 20 0 0,'-88'7'24'0'0,"5"1"-8"0"0,-5 0-8 0 0,8 0 0 0 0,-3-2-4 0 0,3 4-8 0 0,-3-2-8 0 0,-1 0-8 0 0,5 0-8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B28E2-278F-458D-A694-FC5643A35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F3DF287-6946-41A8-AD41-346E419C5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ED2AED-7AD2-4088-A32F-57D27F89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A37-BFC7-47D0-9691-1CB38235B3EA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BC2D41-DC0B-45D8-B8DD-B504949B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EC527C-C690-42AF-879A-6D6DB1B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DF2C-C825-4DFD-97CA-13DF3686B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958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28F4F-21B2-424F-A43C-615C5B09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35536C8-B4BF-4E5D-9F58-6F285E15F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37705D-5CF9-4D56-848C-D119EDB9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A37-BFC7-47D0-9691-1CB38235B3EA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9DB5E4-9A44-4500-88B6-BE7F62E7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E3753A-4209-4D3E-BA25-09A17011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DF2C-C825-4DFD-97CA-13DF3686B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40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EDF8D14-CFEF-4AA5-A18C-C3159BDA6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2F019E1-B683-42A5-9F6E-B4E7FC151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FCF3DB-14AC-442F-BF89-F809D359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A37-BFC7-47D0-9691-1CB38235B3EA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D21289-89A8-44DA-B792-B42E5BA8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7A3B77-12FC-45EE-88A6-8688C7EB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DF2C-C825-4DFD-97CA-13DF3686B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24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E777D-9D81-43E8-8A7F-E1125566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28BE50-D1C4-49E4-AE90-F6544F354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579549-F714-4E58-AF2A-35674CCE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A37-BFC7-47D0-9691-1CB38235B3EA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DE1A58-D1B1-4BDD-8EF2-155A8730F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39D88E-D914-48BA-9423-ED5BFA43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DF2C-C825-4DFD-97CA-13DF3686B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77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37A2C-937F-4CED-869B-76595863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541409E-3FAA-42EF-B108-AC0DCFCBF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84C5EC-CF53-453A-A064-23D05990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A37-BFC7-47D0-9691-1CB38235B3EA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185D73-A680-4248-A5BE-41BB4E51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6F2F6C-3C7A-4A66-8D41-A0D529D9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DF2C-C825-4DFD-97CA-13DF3686B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04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717A2-232F-4350-9DA1-9F19EFBB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B7A755-2F48-4222-9D47-3BB52492A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871FE8-9097-4D24-8BF3-34E4082BF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AC98853-0B7F-48F2-88B4-E1A91FFA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A37-BFC7-47D0-9691-1CB38235B3EA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9C81204-4F9C-4284-B154-FF668BDD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154E460-8443-4DC3-B35A-40E36B7C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DF2C-C825-4DFD-97CA-13DF3686B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001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74FE8-4990-446D-8D6F-9B921BB2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741367-9E2E-4E45-BBEB-43C93271A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58FE0D0-4434-4570-940C-C294BDBBC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02F7FFA-A23E-4D88-B86C-E1A939EFC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2C10264-DF87-4D3B-8578-BFC4EBDCF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FAC9A4A-2725-4B92-AA38-C86969E2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A37-BFC7-47D0-9691-1CB38235B3EA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919C2B-9B02-48BB-9916-A06D73E5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C4B6EF8-E04B-440D-86CD-0B136B05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DF2C-C825-4DFD-97CA-13DF3686B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01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A8790-A7F4-4BBC-8073-0B67A5BE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E663155-93F5-4E76-BC1D-4F99C205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A37-BFC7-47D0-9691-1CB38235B3EA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C613220-F6CE-48BE-81B7-641CE24C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A9C50B7-DACB-492D-BFDF-3B63BCFB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DF2C-C825-4DFD-97CA-13DF3686B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47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1D2BB26-EB4E-41F0-90F4-1505EE9A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A37-BFC7-47D0-9691-1CB38235B3EA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F172B5A-CE98-4167-AE35-A381B778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8104F17-0FD4-4C1A-AC95-A558D6BB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DF2C-C825-4DFD-97CA-13DF3686B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752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12DAD-747E-4978-BA66-D43A2FC3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30D785-514F-4323-BF11-EFD947623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7215DD-85C3-4817-8762-B60774EF1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81829-F67B-4921-8312-5A24BD47C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A37-BFC7-47D0-9691-1CB38235B3EA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4FBFD1-0D7B-43E0-A41C-76572B5A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B69626-07D9-4CD6-BF27-5DFF816A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DF2C-C825-4DFD-97CA-13DF3686B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607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A112E-2617-4A92-A48C-72038E8D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5BA4F1E-405C-43CC-9C79-020FAAF32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70DE0C0-E395-4B1F-B4FC-0AE8547CF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58B332B-BF43-4B1A-9825-496EF41B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A37-BFC7-47D0-9691-1CB38235B3EA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F7B403-3AE0-4999-9791-7B8AEF1C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7E0429-A5BD-422A-9003-DDAE1772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DF2C-C825-4DFD-97CA-13DF3686B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045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470D2E9-2204-4915-9A05-4D4D4A5D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5B8D71-9DCA-48DC-AD5E-C46303E8D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BF2224-1D0D-439D-99C7-70DF66B47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EA37-BFC7-47D0-9691-1CB38235B3EA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C0CE-8A36-4826-ACD6-AE336E07B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A386D2C-D2F6-4515-96D8-C2C2F0CB2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DF2C-C825-4DFD-97CA-13DF3686BE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99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48.sv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72.svg"/><Relationship Id="rId18" Type="http://schemas.openxmlformats.org/officeDocument/2006/relationships/customXml" Target="../ink/ink2.xml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12" Type="http://schemas.openxmlformats.org/officeDocument/2006/relationships/image" Target="../media/image71.png"/><Relationship Id="rId17" Type="http://schemas.openxmlformats.org/officeDocument/2006/relationships/image" Target="../media/image710.png"/><Relationship Id="rId2" Type="http://schemas.openxmlformats.org/officeDocument/2006/relationships/image" Target="../media/image63.png"/><Relationship Id="rId16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0.svg"/><Relationship Id="rId5" Type="http://schemas.openxmlformats.org/officeDocument/2006/relationships/image" Target="../media/image66.svg"/><Relationship Id="rId15" Type="http://schemas.openxmlformats.org/officeDocument/2006/relationships/image" Target="../media/image74.svg"/><Relationship Id="rId10" Type="http://schemas.openxmlformats.org/officeDocument/2006/relationships/image" Target="../media/image69.png"/><Relationship Id="rId19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56.svg"/><Relationship Id="rId1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15" y="1142081"/>
            <a:ext cx="11551639" cy="2496672"/>
          </a:xfrm>
        </p:spPr>
        <p:txBody>
          <a:bodyPr>
            <a:noAutofit/>
          </a:bodyPr>
          <a:lstStyle/>
          <a:p>
            <a:r>
              <a:rPr lang="uk-UA" sz="9600" b="1" dirty="0">
                <a:solidFill>
                  <a:srgbClr val="0070C0"/>
                </a:solidFill>
                <a:latin typeface="Arial Black" panose="020B0A04020102020204" pitchFamily="34" charset="0"/>
              </a:rPr>
              <a:t>Короткі та </a:t>
            </a:r>
            <a:r>
              <a:rPr lang="uk-UA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довгі</a:t>
            </a:r>
            <a:r>
              <a:rPr lang="uk-UA" sz="9600" b="1" dirty="0">
                <a:solidFill>
                  <a:srgbClr val="0070C0"/>
                </a:solidFill>
                <a:latin typeface="Arial Black" panose="020B0A04020102020204" pitchFamily="34" charset="0"/>
              </a:rPr>
              <a:t> трубопроводи</a:t>
            </a:r>
            <a:endParaRPr lang="uk-UA" sz="9600" b="1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763F6-8B72-4A84-9A90-7DDC875D6E58}"/>
              </a:ext>
            </a:extLst>
          </p:cNvPr>
          <p:cNvSpPr txBox="1"/>
          <p:nvPr/>
        </p:nvSpPr>
        <p:spPr>
          <a:xfrm>
            <a:off x="872455" y="4337783"/>
            <a:ext cx="114090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ru-RU" sz="4400" b="1" i="0" u="none" strike="noStrike" baseline="-25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Константінов</a:t>
            </a:r>
            <a:r>
              <a:rPr lang="ru-RU" sz="44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 Ю. М.» </a:t>
            </a:r>
            <a:r>
              <a:rPr lang="ru-RU" sz="4400" b="1" i="0" u="none" strike="noStrike" baseline="-25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Гіжа</a:t>
            </a:r>
            <a:r>
              <a:rPr lang="ru-RU" sz="44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 О. О.</a:t>
            </a:r>
            <a:r>
              <a:rPr lang="en-US" sz="44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uk-UA" sz="44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Технічна механіка рідини і газу: Підручник. — К.:</a:t>
            </a:r>
            <a:r>
              <a:rPr lang="en-US" sz="44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uk-UA" sz="44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Вища </a:t>
            </a:r>
            <a:r>
              <a:rPr lang="uk-UA" sz="4400" b="1" i="0" u="none" strike="noStrike" baseline="-25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шк</a:t>
            </a:r>
            <a:r>
              <a:rPr lang="uk-UA" sz="44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., 2002. — 277 с.</a:t>
            </a:r>
            <a:r>
              <a:rPr lang="en-US" sz="44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4400" b="1" i="0" u="none" strike="noStrike" baseline="-25000" dirty="0">
                <a:solidFill>
                  <a:srgbClr val="00B0F0"/>
                </a:solidFill>
                <a:latin typeface="Courier New" panose="02070309020205020404" pitchFamily="49" charset="0"/>
              </a:rPr>
              <a:t>http://www.k123.com.ua/ebooks/TMRG_Kons_Giza.djvu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87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та довгі трубопроводи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F72C1B72-6D9C-4F4F-85BD-3B6704C72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4550" y="781050"/>
            <a:ext cx="79629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1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та довгі трубопроводи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sp>
        <p:nvSpPr>
          <p:cNvPr id="7" name="Підзаголовок 6">
            <a:extLst>
              <a:ext uri="{FF2B5EF4-FFF2-40B4-BE49-F238E27FC236}">
                <a16:creationId xmlns:a16="http://schemas.microsoft.com/office/drawing/2014/main" id="{1F91D8A7-74D4-4AD7-A9F8-CC4490D39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F7C65970-3EFD-41CE-9B0A-28D259DC4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011" y="781050"/>
            <a:ext cx="9266689" cy="60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0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та довгі трубопроводи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sp>
        <p:nvSpPr>
          <p:cNvPr id="7" name="Підзаголовок 6">
            <a:extLst>
              <a:ext uri="{FF2B5EF4-FFF2-40B4-BE49-F238E27FC236}">
                <a16:creationId xmlns:a16="http://schemas.microsoft.com/office/drawing/2014/main" id="{1F91D8A7-74D4-4AD7-A9F8-CC4490D39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5FFC1CA1-0C0A-45D6-98DA-C3BD42268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311" y="765262"/>
            <a:ext cx="9266689" cy="60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та довгі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58" y="931178"/>
            <a:ext cx="11803310" cy="5853102"/>
          </a:xfrm>
        </p:spPr>
        <p:txBody>
          <a:bodyPr>
            <a:normAutofit/>
          </a:bodyPr>
          <a:lstStyle/>
          <a:p>
            <a:r>
              <a:rPr lang="uk-UA" sz="4000" dirty="0"/>
              <a:t>Трубопроводи розраховують за рівнянням Бернуллі з урахуванням втрат напору місцевих та по довжині.</a:t>
            </a:r>
          </a:p>
          <a:p>
            <a:r>
              <a:rPr lang="uk-UA" sz="4000" dirty="0"/>
              <a:t>Трубопровід може складатися із кількох ділянок із різними діаметрами труб або з труб із різних матеріалів, а також може мати по своїй довжині різні місцеві опори. В цьому випадку </a:t>
            </a:r>
            <a:r>
              <a:rPr lang="uk-UA" sz="4000" b="1" dirty="0">
                <a:solidFill>
                  <a:srgbClr val="FF0000"/>
                </a:solidFill>
              </a:rPr>
              <a:t>в праву частину рівняння Бернуллі треба вводити суму втрат напору по довжині на різних ділянках і суму місцевих втрат напору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endParaRPr lang="uk-UA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949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та довгі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668" y="1232200"/>
            <a:ext cx="11803310" cy="1887522"/>
          </a:xfrm>
        </p:spPr>
        <p:txBody>
          <a:bodyPr>
            <a:noAutofit/>
          </a:bodyPr>
          <a:lstStyle/>
          <a:p>
            <a:r>
              <a:rPr lang="uk-UA" sz="6000" dirty="0"/>
              <a:t>Трубопроводи розраховують за рівнянням Бернуллі </a:t>
            </a:r>
            <a:r>
              <a:rPr lang="en-US" sz="6000" dirty="0"/>
              <a:t> </a:t>
            </a:r>
            <a:r>
              <a:rPr lang="uk-UA" sz="6000" dirty="0"/>
              <a:t>з урахуванням втрат напору </a:t>
            </a:r>
            <a:endParaRPr lang="en-US" sz="6000" dirty="0"/>
          </a:p>
          <a:p>
            <a:r>
              <a:rPr lang="uk-UA" sz="6000" dirty="0">
                <a:solidFill>
                  <a:srgbClr val="FF0000"/>
                </a:solidFill>
              </a:rPr>
              <a:t>місцевих </a:t>
            </a:r>
            <a:r>
              <a:rPr lang="uk-UA" sz="6000" dirty="0"/>
              <a:t>та</a:t>
            </a:r>
            <a:r>
              <a:rPr lang="uk-UA" sz="6000" dirty="0">
                <a:solidFill>
                  <a:srgbClr val="FF0000"/>
                </a:solidFill>
              </a:rPr>
              <a:t> </a:t>
            </a:r>
            <a:r>
              <a:rPr lang="uk-UA" sz="6000" dirty="0">
                <a:solidFill>
                  <a:schemeClr val="accent6"/>
                </a:solidFill>
              </a:rPr>
              <a:t>по довжині</a:t>
            </a:r>
            <a:r>
              <a:rPr lang="uk-UA" sz="6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D0FF306A-651C-4904-B445-1F6AB3859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58" y="4961513"/>
            <a:ext cx="11953006" cy="141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1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33D8AA-9421-4B5A-B8E4-5913F8373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68" y="570451"/>
            <a:ext cx="4502583" cy="60841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80EA13-DAD4-44D5-914E-63A5313D0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4368567"/>
            <a:ext cx="2000250" cy="2286000"/>
          </a:xfrm>
          <a:prstGeom prst="rect">
            <a:avLst/>
          </a:prstGeom>
        </p:spPr>
      </p:pic>
      <p:sp>
        <p:nvSpPr>
          <p:cNvPr id="14" name="Підзаголовок 2">
            <a:extLst>
              <a:ext uri="{FF2B5EF4-FFF2-40B4-BE49-F238E27FC236}">
                <a16:creationId xmlns:a16="http://schemas.microsoft.com/office/drawing/2014/main" id="{7978F003-66EF-46AF-B4EE-D7B0F687C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651" y="2385685"/>
            <a:ext cx="6583836" cy="2630932"/>
          </a:xfrm>
        </p:spPr>
        <p:txBody>
          <a:bodyPr>
            <a:noAutofit/>
          </a:bodyPr>
          <a:lstStyle/>
          <a:p>
            <a:r>
              <a:rPr lang="uk-UA" sz="9600" dirty="0"/>
              <a:t>Фонтан</a:t>
            </a:r>
          </a:p>
          <a:p>
            <a:r>
              <a:rPr lang="uk-UA" sz="9600" dirty="0" err="1"/>
              <a:t>Герона</a:t>
            </a:r>
            <a:endParaRPr lang="uk-UA" sz="9600" dirty="0"/>
          </a:p>
        </p:txBody>
      </p:sp>
    </p:spTree>
    <p:extLst>
      <p:ext uri="{BB962C8B-B14F-4D97-AF65-F5344CB8AC3E}">
        <p14:creationId xmlns:p14="http://schemas.microsoft.com/office/powerpoint/2010/main" val="1356741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620682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chemeClr val="bg1">
                    <a:lumMod val="75000"/>
                  </a:schemeClr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</a:t>
            </a:r>
            <a:r>
              <a:rPr lang="en-US" sz="88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uk-UA" sz="5400" b="1" dirty="0">
                <a:solidFill>
                  <a:schemeClr val="bg1">
                    <a:lumMod val="75000"/>
                  </a:schemeClr>
                </a:solidFill>
              </a:rPr>
              <a:t> довгі </a:t>
            </a:r>
            <a:r>
              <a:rPr lang="uk-UA" sz="5400" b="1" dirty="0">
                <a:solidFill>
                  <a:srgbClr val="0070C0"/>
                </a:solidFill>
              </a:rPr>
              <a:t>трубопроводи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28CC869C-3372-4C68-9D12-4D0215356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58" y="1123790"/>
            <a:ext cx="2013358" cy="514049"/>
          </a:xfrm>
          <a:prstGeom prst="rect">
            <a:avLst/>
          </a:prstGeom>
        </p:spPr>
      </p:pic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F6959D7E-A0FD-4DB8-AD94-CC08B6F8F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8950" y="6158167"/>
            <a:ext cx="2417042" cy="527355"/>
          </a:xfrm>
          <a:prstGeom prst="rect">
            <a:avLst/>
          </a:prstGeom>
        </p:spPr>
      </p:pic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C345BD45-C230-4B85-BB35-C0B6D5C8E3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747" y="2910980"/>
            <a:ext cx="11723231" cy="153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4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та довгі трубопроводи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1BB3479A-5E9A-47CB-A8E1-9366BB839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5993" y="1484851"/>
            <a:ext cx="2942744" cy="751339"/>
          </a:xfrm>
          <a:prstGeom prst="rect">
            <a:avLst/>
          </a:prstGeom>
        </p:spPr>
      </p:pic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087B1C18-612B-4205-B1FF-43B9091AF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345" y="3466225"/>
            <a:ext cx="10965050" cy="18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90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 </a:t>
            </a:r>
            <a:r>
              <a:rPr lang="uk-UA" sz="5400" b="1" dirty="0">
                <a:solidFill>
                  <a:srgbClr val="0070C0"/>
                </a:solidFill>
              </a:rPr>
              <a:t>трубопроводи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A40EB9A9-5B01-48D9-90A5-EDD255C5B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315" y="3429000"/>
            <a:ext cx="11745663" cy="28103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3336D3-4417-49D1-8BC3-B2CDCACE4E6B}"/>
              </a:ext>
            </a:extLst>
          </p:cNvPr>
          <p:cNvSpPr txBox="1"/>
          <p:nvPr/>
        </p:nvSpPr>
        <p:spPr>
          <a:xfrm>
            <a:off x="180470" y="1274306"/>
            <a:ext cx="117235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dirty="0"/>
              <a:t>Трубопроводи розраховують за рівнянням Бернуллі </a:t>
            </a:r>
            <a:r>
              <a:rPr lang="en-US" sz="4000" dirty="0"/>
              <a:t> </a:t>
            </a:r>
            <a:r>
              <a:rPr lang="uk-UA" sz="4000" dirty="0"/>
              <a:t>з урахуванням втрат напору </a:t>
            </a:r>
            <a:r>
              <a:rPr lang="uk-UA" sz="4000" dirty="0">
                <a:solidFill>
                  <a:srgbClr val="FF0000"/>
                </a:solidFill>
              </a:rPr>
              <a:t>по довжині</a:t>
            </a:r>
            <a:r>
              <a:rPr lang="uk-UA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662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 </a:t>
            </a:r>
            <a:r>
              <a:rPr lang="uk-UA" sz="5400" b="1" dirty="0">
                <a:solidFill>
                  <a:srgbClr val="0070C0"/>
                </a:solidFill>
              </a:rPr>
              <a:t>трубопроводи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65FD776A-C32A-452C-BCC0-FC9F049C2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699" y="1458552"/>
            <a:ext cx="11766438" cy="1882630"/>
          </a:xfrm>
          <a:prstGeom prst="rect">
            <a:avLst/>
          </a:prstGeom>
        </p:spPr>
      </p:pic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EA6366F7-2BEC-4EF1-AF53-17EFD3509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699" y="4356683"/>
            <a:ext cx="11594279" cy="17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та </a:t>
            </a:r>
            <a:r>
              <a:rPr lang="uk-UA" sz="5400" b="1" dirty="0">
                <a:solidFill>
                  <a:srgbClr val="FF0000"/>
                </a:solidFill>
              </a:rPr>
              <a:t>довгі</a:t>
            </a:r>
            <a:r>
              <a:rPr lang="uk-UA" sz="5400" b="1" dirty="0">
                <a:solidFill>
                  <a:srgbClr val="0070C0"/>
                </a:solidFill>
              </a:rPr>
              <a:t>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668" y="1932691"/>
            <a:ext cx="11803310" cy="1887522"/>
          </a:xfrm>
        </p:spPr>
        <p:txBody>
          <a:bodyPr>
            <a:noAutofit/>
          </a:bodyPr>
          <a:lstStyle/>
          <a:p>
            <a:r>
              <a:rPr lang="uk-UA" sz="6000" dirty="0"/>
              <a:t>Трубопроводи розраховують за рівнянням Бернуллі.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9FCE9630-D383-4E88-9465-991D531A5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994" y="3820213"/>
            <a:ext cx="11078035" cy="25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 </a:t>
            </a:r>
            <a:r>
              <a:rPr lang="uk-UA" sz="5400" b="1" dirty="0">
                <a:solidFill>
                  <a:srgbClr val="0070C0"/>
                </a:solidFill>
              </a:rPr>
              <a:t>трубопроводи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F5427DCC-3767-42F5-B088-80F701461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246" y="1403058"/>
            <a:ext cx="11723508" cy="1921079"/>
          </a:xfrm>
          <a:prstGeom prst="rect">
            <a:avLst/>
          </a:prstGeom>
        </p:spPr>
      </p:pic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55239C0F-6656-4ABB-AE31-CEA5A6FE1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093" y="4164337"/>
            <a:ext cx="11342162" cy="17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73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 </a:t>
            </a:r>
            <a:r>
              <a:rPr lang="uk-UA" sz="5400" b="1" dirty="0">
                <a:solidFill>
                  <a:srgbClr val="0070C0"/>
                </a:solidFill>
              </a:rPr>
              <a:t>трубопроводи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576FE050-52E6-4B05-B70F-5247967C9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316" y="1206354"/>
            <a:ext cx="1050983" cy="1050983"/>
          </a:xfrm>
          <a:prstGeom prst="rect">
            <a:avLst/>
          </a:prstGeom>
        </p:spPr>
      </p:pic>
      <p:sp>
        <p:nvSpPr>
          <p:cNvPr id="14" name="Підзаголовок 2">
            <a:extLst>
              <a:ext uri="{FF2B5EF4-FFF2-40B4-BE49-F238E27FC236}">
                <a16:creationId xmlns:a16="http://schemas.microsoft.com/office/drawing/2014/main" id="{C086476F-82EF-46A9-8C9F-F4C3AC505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391" y="1313976"/>
            <a:ext cx="6420374" cy="835738"/>
          </a:xfrm>
        </p:spPr>
        <p:txBody>
          <a:bodyPr>
            <a:normAutofit/>
          </a:bodyPr>
          <a:lstStyle/>
          <a:p>
            <a:r>
              <a:rPr lang="en-US" sz="4800" dirty="0"/>
              <a:t>- </a:t>
            </a:r>
            <a:r>
              <a:rPr lang="uk-UA" sz="4800" dirty="0"/>
              <a:t>питомий опір труби</a:t>
            </a:r>
          </a:p>
        </p:txBody>
      </p:sp>
      <p:pic>
        <p:nvPicPr>
          <p:cNvPr id="18" name="Графіка 17">
            <a:extLst>
              <a:ext uri="{FF2B5EF4-FFF2-40B4-BE49-F238E27FC236}">
                <a16:creationId xmlns:a16="http://schemas.microsoft.com/office/drawing/2014/main" id="{5082FD2D-4E37-40A4-9112-7F0A2BF1A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342" y="3908271"/>
            <a:ext cx="11461636" cy="1838187"/>
          </a:xfrm>
          <a:prstGeom prst="rect">
            <a:avLst/>
          </a:prstGeom>
        </p:spPr>
      </p:pic>
      <p:pic>
        <p:nvPicPr>
          <p:cNvPr id="20" name="Графіка 19">
            <a:extLst>
              <a:ext uri="{FF2B5EF4-FFF2-40B4-BE49-F238E27FC236}">
                <a16:creationId xmlns:a16="http://schemas.microsoft.com/office/drawing/2014/main" id="{A9EE947D-9D07-4203-BFBF-8B1B15849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1066" y="1217579"/>
            <a:ext cx="2982516" cy="10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25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 </a:t>
            </a:r>
            <a:r>
              <a:rPr lang="uk-UA" sz="5400" b="1" dirty="0">
                <a:solidFill>
                  <a:srgbClr val="0070C0"/>
                </a:solidFill>
              </a:rPr>
              <a:t>трубопроводи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576FE050-52E6-4B05-B70F-5247967C9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302" y="1203217"/>
            <a:ext cx="1050983" cy="1050983"/>
          </a:xfrm>
          <a:prstGeom prst="rect">
            <a:avLst/>
          </a:prstGeom>
        </p:spPr>
      </p:pic>
      <p:sp>
        <p:nvSpPr>
          <p:cNvPr id="14" name="Підзаголовок 2">
            <a:extLst>
              <a:ext uri="{FF2B5EF4-FFF2-40B4-BE49-F238E27FC236}">
                <a16:creationId xmlns:a16="http://schemas.microsoft.com/office/drawing/2014/main" id="{C086476F-82EF-46A9-8C9F-F4C3AC505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285" y="1489697"/>
            <a:ext cx="8674577" cy="1924175"/>
          </a:xfrm>
        </p:spPr>
        <p:txBody>
          <a:bodyPr>
            <a:normAutofit/>
          </a:bodyPr>
          <a:lstStyle/>
          <a:p>
            <a:r>
              <a:rPr lang="en-US" sz="4800" dirty="0"/>
              <a:t>- </a:t>
            </a:r>
            <a:r>
              <a:rPr lang="uk-UA" sz="4800" dirty="0"/>
              <a:t>питомий опір труби залежить:</a:t>
            </a:r>
          </a:p>
        </p:txBody>
      </p:sp>
      <p:pic>
        <p:nvPicPr>
          <p:cNvPr id="20" name="Графіка 19">
            <a:extLst>
              <a:ext uri="{FF2B5EF4-FFF2-40B4-BE49-F238E27FC236}">
                <a16:creationId xmlns:a16="http://schemas.microsoft.com/office/drawing/2014/main" id="{A9EE947D-9D07-4203-BFBF-8B1B15849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4604" y="638091"/>
            <a:ext cx="2982516" cy="1050982"/>
          </a:xfrm>
          <a:prstGeom prst="rect">
            <a:avLst/>
          </a:prstGeom>
        </p:spPr>
      </p:pic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BAFF739A-4D57-4A6B-BC33-2B17B33FF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7644" y="2367293"/>
            <a:ext cx="503340" cy="692093"/>
          </a:xfrm>
          <a:prstGeom prst="rect">
            <a:avLst/>
          </a:prstGeom>
        </p:spPr>
      </p:pic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id="{818D321F-0FC7-4A49-9F5F-47B2BDA72EA0}"/>
              </a:ext>
            </a:extLst>
          </p:cNvPr>
          <p:cNvSpPr txBox="1">
            <a:spLocks/>
          </p:cNvSpPr>
          <p:nvPr/>
        </p:nvSpPr>
        <p:spPr>
          <a:xfrm>
            <a:off x="2676087" y="2402366"/>
            <a:ext cx="8674577" cy="840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/>
              <a:t>- </a:t>
            </a:r>
            <a:r>
              <a:rPr lang="uk-UA" sz="4800" dirty="0"/>
              <a:t>гідравлічний коефіцієнт тертя;</a:t>
            </a:r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109EC7FE-4B28-4566-A13B-57471906C1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6859" y="3529827"/>
            <a:ext cx="684125" cy="627121"/>
          </a:xfrm>
          <a:prstGeom prst="rect">
            <a:avLst/>
          </a:prstGeom>
        </p:spPr>
      </p:pic>
      <p:sp>
        <p:nvSpPr>
          <p:cNvPr id="13" name="Підзаголовок 2">
            <a:extLst>
              <a:ext uri="{FF2B5EF4-FFF2-40B4-BE49-F238E27FC236}">
                <a16:creationId xmlns:a16="http://schemas.microsoft.com/office/drawing/2014/main" id="{0727A1F1-32B5-40B2-B157-6222B236E4BA}"/>
              </a:ext>
            </a:extLst>
          </p:cNvPr>
          <p:cNvSpPr txBox="1">
            <a:spLocks/>
          </p:cNvSpPr>
          <p:nvPr/>
        </p:nvSpPr>
        <p:spPr>
          <a:xfrm>
            <a:off x="2962543" y="3582987"/>
            <a:ext cx="8674577" cy="840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/>
              <a:t>- </a:t>
            </a:r>
            <a:r>
              <a:rPr lang="uk-UA" sz="4800" dirty="0"/>
              <a:t>діаметр;</a:t>
            </a:r>
          </a:p>
        </p:txBody>
      </p:sp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D5F3371F-FC9C-49A4-9AF9-21D406D062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0290" y="4582348"/>
            <a:ext cx="1125464" cy="1234380"/>
          </a:xfrm>
          <a:prstGeom prst="rect">
            <a:avLst/>
          </a:prstGeom>
        </p:spPr>
      </p:pic>
      <p:sp>
        <p:nvSpPr>
          <p:cNvPr id="16" name="Підзаголовок 2">
            <a:extLst>
              <a:ext uri="{FF2B5EF4-FFF2-40B4-BE49-F238E27FC236}">
                <a16:creationId xmlns:a16="http://schemas.microsoft.com/office/drawing/2014/main" id="{2824BB6C-3F7B-4569-9C5C-D9CF86B09BFB}"/>
              </a:ext>
            </a:extLst>
          </p:cNvPr>
          <p:cNvSpPr txBox="1">
            <a:spLocks/>
          </p:cNvSpPr>
          <p:nvPr/>
        </p:nvSpPr>
        <p:spPr>
          <a:xfrm>
            <a:off x="2962542" y="4899478"/>
            <a:ext cx="8674577" cy="840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/>
              <a:t>- </a:t>
            </a:r>
            <a:r>
              <a:rPr lang="uk-UA" sz="4800" dirty="0"/>
              <a:t>відносна еквівалентна шорсткість;</a:t>
            </a:r>
          </a:p>
        </p:txBody>
      </p:sp>
      <p:pic>
        <p:nvPicPr>
          <p:cNvPr id="15" name="Графіка 14">
            <a:extLst>
              <a:ext uri="{FF2B5EF4-FFF2-40B4-BE49-F238E27FC236}">
                <a16:creationId xmlns:a16="http://schemas.microsoft.com/office/drawing/2014/main" id="{14ABFC7D-9FD6-48B3-848F-63BF79FB5E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0290" y="6077277"/>
            <a:ext cx="908351" cy="555104"/>
          </a:xfrm>
          <a:prstGeom prst="rect">
            <a:avLst/>
          </a:prstGeom>
        </p:spPr>
      </p:pic>
      <p:sp>
        <p:nvSpPr>
          <p:cNvPr id="19" name="Підзаголовок 2">
            <a:extLst>
              <a:ext uri="{FF2B5EF4-FFF2-40B4-BE49-F238E27FC236}">
                <a16:creationId xmlns:a16="http://schemas.microsoft.com/office/drawing/2014/main" id="{C15A215A-35C0-460B-A428-9BA2322DE305}"/>
              </a:ext>
            </a:extLst>
          </p:cNvPr>
          <p:cNvSpPr txBox="1">
            <a:spLocks/>
          </p:cNvSpPr>
          <p:nvPr/>
        </p:nvSpPr>
        <p:spPr>
          <a:xfrm>
            <a:off x="2786543" y="6077277"/>
            <a:ext cx="8674577" cy="840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/>
              <a:t>- </a:t>
            </a:r>
            <a:r>
              <a:rPr lang="uk-UA" sz="4800" dirty="0"/>
              <a:t>Число </a:t>
            </a:r>
            <a:r>
              <a:rPr lang="uk-UA" sz="4800" dirty="0" err="1"/>
              <a:t>Рейнольдса</a:t>
            </a:r>
            <a:r>
              <a:rPr lang="uk-UA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859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 </a:t>
            </a:r>
            <a:r>
              <a:rPr lang="uk-UA" sz="5400" b="1" dirty="0">
                <a:solidFill>
                  <a:srgbClr val="0070C0"/>
                </a:solidFill>
              </a:rPr>
              <a:t>трубопроводи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576FE050-52E6-4B05-B70F-5247967C9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230" y="1474866"/>
            <a:ext cx="1050983" cy="1050983"/>
          </a:xfrm>
          <a:prstGeom prst="rect">
            <a:avLst/>
          </a:prstGeom>
        </p:spPr>
      </p:pic>
      <p:sp>
        <p:nvSpPr>
          <p:cNvPr id="14" name="Підзаголовок 2">
            <a:extLst>
              <a:ext uri="{FF2B5EF4-FFF2-40B4-BE49-F238E27FC236}">
                <a16:creationId xmlns:a16="http://schemas.microsoft.com/office/drawing/2014/main" id="{C086476F-82EF-46A9-8C9F-F4C3AC505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5964" y="1582489"/>
            <a:ext cx="6420374" cy="835738"/>
          </a:xfrm>
        </p:spPr>
        <p:txBody>
          <a:bodyPr>
            <a:normAutofit/>
          </a:bodyPr>
          <a:lstStyle/>
          <a:p>
            <a:r>
              <a:rPr lang="en-US" sz="4800" dirty="0"/>
              <a:t>- </a:t>
            </a:r>
            <a:r>
              <a:rPr lang="uk-UA" sz="4800" dirty="0"/>
              <a:t>питомий опір труби</a:t>
            </a:r>
          </a:p>
        </p:txBody>
      </p:sp>
      <p:pic>
        <p:nvPicPr>
          <p:cNvPr id="18" name="Графіка 17">
            <a:extLst>
              <a:ext uri="{FF2B5EF4-FFF2-40B4-BE49-F238E27FC236}">
                <a16:creationId xmlns:a16="http://schemas.microsoft.com/office/drawing/2014/main" id="{5082FD2D-4E37-40A4-9112-7F0A2BF1A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952" y="3254096"/>
            <a:ext cx="11461636" cy="18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26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 </a:t>
            </a:r>
            <a:r>
              <a:rPr lang="uk-UA" sz="5400" b="1" dirty="0">
                <a:solidFill>
                  <a:srgbClr val="0070C0"/>
                </a:solidFill>
              </a:rPr>
              <a:t>трубопроводи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18" name="Графіка 17">
            <a:extLst>
              <a:ext uri="{FF2B5EF4-FFF2-40B4-BE49-F238E27FC236}">
                <a16:creationId xmlns:a16="http://schemas.microsoft.com/office/drawing/2014/main" id="{5082FD2D-4E37-40A4-9112-7F0A2BF1A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7650" y="652842"/>
            <a:ext cx="5530619" cy="8869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A423B3-9A58-4E6F-883A-9CDBCB2C6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89" y="1557171"/>
            <a:ext cx="10858150" cy="53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66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</a:t>
            </a:r>
            <a:r>
              <a:rPr lang="uk-UA" sz="5400" b="1" dirty="0">
                <a:solidFill>
                  <a:srgbClr val="0070C0"/>
                </a:solidFill>
              </a:rPr>
              <a:t> трубопроводи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75F42-9F93-4F6D-AC93-56213E6D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8061"/>
            <a:ext cx="12192000" cy="4051766"/>
          </a:xfrm>
          <a:prstGeom prst="rect">
            <a:avLst/>
          </a:prstGeom>
        </p:spPr>
      </p:pic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CB76A02F-0D0A-4D5B-9E0A-42C5E1827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5705" y="942064"/>
            <a:ext cx="5530619" cy="88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85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</a:t>
            </a:r>
            <a:r>
              <a:rPr lang="uk-UA" sz="5400" b="1" dirty="0">
                <a:solidFill>
                  <a:srgbClr val="0070C0"/>
                </a:solidFill>
              </a:rPr>
              <a:t>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610" y="942728"/>
            <a:ext cx="9144000" cy="735070"/>
          </a:xfrm>
        </p:spPr>
        <p:txBody>
          <a:bodyPr>
            <a:normAutofit lnSpcReduction="10000"/>
          </a:bodyPr>
          <a:lstStyle/>
          <a:p>
            <a:r>
              <a:rPr lang="uk-UA" sz="4800" dirty="0"/>
              <a:t>Основні типи задач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3E77EEAE-205E-4CE0-9810-1E44D6D26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6898" y="1743048"/>
            <a:ext cx="6399424" cy="735069"/>
          </a:xfrm>
          <a:prstGeom prst="rect">
            <a:avLst/>
          </a:prstGeom>
        </p:spPr>
      </p:pic>
      <p:graphicFrame>
        <p:nvGraphicFramePr>
          <p:cNvPr id="7" name="Таблиця 7">
            <a:extLst>
              <a:ext uri="{FF2B5EF4-FFF2-40B4-BE49-F238E27FC236}">
                <a16:creationId xmlns:a16="http://schemas.microsoft.com/office/drawing/2014/main" id="{B38C5228-3215-416D-8E2F-16391D701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28411"/>
              </p:ext>
            </p:extLst>
          </p:nvPr>
        </p:nvGraphicFramePr>
        <p:xfrm>
          <a:off x="378363" y="2789868"/>
          <a:ext cx="11062488" cy="379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5922">
                  <a:extLst>
                    <a:ext uri="{9D8B030D-6E8A-4147-A177-3AD203B41FA5}">
                      <a16:colId xmlns:a16="http://schemas.microsoft.com/office/drawing/2014/main" val="3892153119"/>
                    </a:ext>
                  </a:extLst>
                </a:gridCol>
                <a:gridCol w="4296566">
                  <a:extLst>
                    <a:ext uri="{9D8B030D-6E8A-4147-A177-3AD203B41FA5}">
                      <a16:colId xmlns:a16="http://schemas.microsoft.com/office/drawing/2014/main" val="4154321397"/>
                    </a:ext>
                  </a:extLst>
                </a:gridCol>
              </a:tblGrid>
              <a:tr h="1370729">
                <a:tc>
                  <a:txBody>
                    <a:bodyPr/>
                    <a:lstStyle/>
                    <a:p>
                      <a:r>
                        <a:rPr lang="uk-UA" sz="5400" dirty="0"/>
                        <a:t>Відомі величини</a:t>
                      </a:r>
                    </a:p>
                  </a:txBody>
                  <a:tcPr marL="124453" marR="124453" marT="62226" marB="62226"/>
                </a:tc>
                <a:tc>
                  <a:txBody>
                    <a:bodyPr/>
                    <a:lstStyle/>
                    <a:p>
                      <a:r>
                        <a:rPr lang="uk-UA" sz="4000" dirty="0"/>
                        <a:t>Величини, що треба визначити</a:t>
                      </a:r>
                    </a:p>
                  </a:txBody>
                  <a:tcPr marL="124453" marR="124453" marT="62226" marB="62226"/>
                </a:tc>
                <a:extLst>
                  <a:ext uri="{0D108BD9-81ED-4DB2-BD59-A6C34878D82A}">
                    <a16:rowId xmlns:a16="http://schemas.microsoft.com/office/drawing/2014/main" val="3787337352"/>
                  </a:ext>
                </a:extLst>
              </a:tr>
              <a:tr h="808253"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 marL="124453" marR="124453" marT="62226" marB="62226"/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 marL="124453" marR="124453" marT="62226" marB="62226"/>
                </a:tc>
                <a:extLst>
                  <a:ext uri="{0D108BD9-81ED-4DB2-BD59-A6C34878D82A}">
                    <a16:rowId xmlns:a16="http://schemas.microsoft.com/office/drawing/2014/main" val="1472675530"/>
                  </a:ext>
                </a:extLst>
              </a:tr>
              <a:tr h="808253">
                <a:tc>
                  <a:txBody>
                    <a:bodyPr/>
                    <a:lstStyle/>
                    <a:p>
                      <a:endParaRPr lang="uk-UA" sz="2400"/>
                    </a:p>
                  </a:txBody>
                  <a:tcPr marL="124453" marR="124453" marT="62226" marB="62226"/>
                </a:tc>
                <a:tc>
                  <a:txBody>
                    <a:bodyPr/>
                    <a:lstStyle/>
                    <a:p>
                      <a:endParaRPr lang="uk-UA" sz="2400"/>
                    </a:p>
                  </a:txBody>
                  <a:tcPr marL="124453" marR="124453" marT="62226" marB="62226"/>
                </a:tc>
                <a:extLst>
                  <a:ext uri="{0D108BD9-81ED-4DB2-BD59-A6C34878D82A}">
                    <a16:rowId xmlns:a16="http://schemas.microsoft.com/office/drawing/2014/main" val="1334069016"/>
                  </a:ext>
                </a:extLst>
              </a:tr>
              <a:tr h="808253">
                <a:tc>
                  <a:txBody>
                    <a:bodyPr/>
                    <a:lstStyle/>
                    <a:p>
                      <a:endParaRPr lang="uk-UA" sz="2400"/>
                    </a:p>
                  </a:txBody>
                  <a:tcPr marL="124453" marR="124453" marT="62226" marB="62226"/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 marL="124453" marR="124453" marT="62226" marB="62226"/>
                </a:tc>
                <a:extLst>
                  <a:ext uri="{0D108BD9-81ED-4DB2-BD59-A6C34878D82A}">
                    <a16:rowId xmlns:a16="http://schemas.microsoft.com/office/drawing/2014/main" val="2559233316"/>
                  </a:ext>
                </a:extLst>
              </a:tr>
            </a:tbl>
          </a:graphicData>
        </a:graphic>
      </p:graphicFrame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519A2834-9D39-49E2-8714-B829AEDDB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404" y="4416856"/>
            <a:ext cx="2408998" cy="406337"/>
          </a:xfrm>
          <a:prstGeom prst="rect">
            <a:avLst/>
          </a:prstGeom>
        </p:spPr>
      </p:pic>
      <p:pic>
        <p:nvPicPr>
          <p:cNvPr id="15" name="Графіка 14">
            <a:extLst>
              <a:ext uri="{FF2B5EF4-FFF2-40B4-BE49-F238E27FC236}">
                <a16:creationId xmlns:a16="http://schemas.microsoft.com/office/drawing/2014/main" id="{39775245-6DA8-4EC3-BAA5-449CB777E6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16786" y="4352170"/>
            <a:ext cx="385893" cy="526218"/>
          </a:xfrm>
          <a:prstGeom prst="rect">
            <a:avLst/>
          </a:prstGeom>
        </p:spPr>
      </p:pic>
      <p:pic>
        <p:nvPicPr>
          <p:cNvPr id="17" name="Графіка 16">
            <a:extLst>
              <a:ext uri="{FF2B5EF4-FFF2-40B4-BE49-F238E27FC236}">
                <a16:creationId xmlns:a16="http://schemas.microsoft.com/office/drawing/2014/main" id="{6902A456-9A03-469C-80AB-16670A203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09044" y="5133729"/>
            <a:ext cx="499019" cy="457434"/>
          </a:xfrm>
          <a:prstGeom prst="rect">
            <a:avLst/>
          </a:prstGeom>
        </p:spPr>
      </p:pic>
      <p:pic>
        <p:nvPicPr>
          <p:cNvPr id="19" name="Графіка 18">
            <a:extLst>
              <a:ext uri="{FF2B5EF4-FFF2-40B4-BE49-F238E27FC236}">
                <a16:creationId xmlns:a16="http://schemas.microsoft.com/office/drawing/2014/main" id="{289E6F3B-B6B1-4BAB-8581-A29A11EE43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0527" y="5207253"/>
            <a:ext cx="2500639" cy="457434"/>
          </a:xfrm>
          <a:prstGeom prst="rect">
            <a:avLst/>
          </a:prstGeom>
        </p:spPr>
      </p:pic>
      <p:pic>
        <p:nvPicPr>
          <p:cNvPr id="21" name="Графіка 20">
            <a:extLst>
              <a:ext uri="{FF2B5EF4-FFF2-40B4-BE49-F238E27FC236}">
                <a16:creationId xmlns:a16="http://schemas.microsoft.com/office/drawing/2014/main" id="{31EBB92C-D579-4F2E-A8F5-8A14851F36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6404" y="5967367"/>
            <a:ext cx="2059717" cy="406523"/>
          </a:xfrm>
          <a:prstGeom prst="rect">
            <a:avLst/>
          </a:prstGeom>
        </p:spPr>
      </p:pic>
      <p:pic>
        <p:nvPicPr>
          <p:cNvPr id="23" name="Графіка 22">
            <a:extLst>
              <a:ext uri="{FF2B5EF4-FFF2-40B4-BE49-F238E27FC236}">
                <a16:creationId xmlns:a16="http://schemas.microsoft.com/office/drawing/2014/main" id="{C4B3C1F1-D5B8-4555-ABA0-9233DE92EB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09044" y="5967366"/>
            <a:ext cx="493635" cy="4065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Рукописні дані 4">
                <a:extLst>
                  <a:ext uri="{FF2B5EF4-FFF2-40B4-BE49-F238E27FC236}">
                    <a16:creationId xmlns:a16="http://schemas.microsoft.com/office/drawing/2014/main" id="{AABC7EBF-E18F-4D91-AB05-850173159220}"/>
                  </a:ext>
                </a:extLst>
              </p14:cNvPr>
              <p14:cNvContentPartPr/>
              <p14:nvPr/>
            </p14:nvContentPartPr>
            <p14:xfrm>
              <a:off x="7289392" y="2028943"/>
              <a:ext cx="54360" cy="126720"/>
            </p14:xfrm>
          </p:contentPart>
        </mc:Choice>
        <mc:Fallback xmlns="">
          <p:pic>
            <p:nvPicPr>
              <p:cNvPr id="5" name="Рукописні дані 4">
                <a:extLst>
                  <a:ext uri="{FF2B5EF4-FFF2-40B4-BE49-F238E27FC236}">
                    <a16:creationId xmlns:a16="http://schemas.microsoft.com/office/drawing/2014/main" id="{AABC7EBF-E18F-4D91-AB05-8501731592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0392" y="2019943"/>
                <a:ext cx="720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Рукописні дані 7">
                <a:extLst>
                  <a:ext uri="{FF2B5EF4-FFF2-40B4-BE49-F238E27FC236}">
                    <a16:creationId xmlns:a16="http://schemas.microsoft.com/office/drawing/2014/main" id="{987C51D0-B8BB-46FD-8D2E-D65FC0E6FED9}"/>
                  </a:ext>
                </a:extLst>
              </p14:cNvPr>
              <p14:cNvContentPartPr/>
              <p14:nvPr/>
            </p14:nvContentPartPr>
            <p14:xfrm>
              <a:off x="3468712" y="5247343"/>
              <a:ext cx="270000" cy="25920"/>
            </p14:xfrm>
          </p:contentPart>
        </mc:Choice>
        <mc:Fallback xmlns="">
          <p:pic>
            <p:nvPicPr>
              <p:cNvPr id="8" name="Рукописні дані 7">
                <a:extLst>
                  <a:ext uri="{FF2B5EF4-FFF2-40B4-BE49-F238E27FC236}">
                    <a16:creationId xmlns:a16="http://schemas.microsoft.com/office/drawing/2014/main" id="{987C51D0-B8BB-46FD-8D2E-D65FC0E6FED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60072" y="5238703"/>
                <a:ext cx="2876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6658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</a:t>
            </a:r>
            <a:r>
              <a:rPr lang="uk-UA" sz="5400" b="1" dirty="0">
                <a:solidFill>
                  <a:srgbClr val="0070C0"/>
                </a:solidFill>
              </a:rPr>
              <a:t>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50" y="1848739"/>
            <a:ext cx="11409028" cy="869294"/>
          </a:xfrm>
        </p:spPr>
        <p:txBody>
          <a:bodyPr>
            <a:normAutofit/>
          </a:bodyPr>
          <a:lstStyle/>
          <a:p>
            <a:r>
              <a:rPr lang="uk-UA" sz="4800" dirty="0"/>
              <a:t>Трубопроводи з </a:t>
            </a:r>
            <a:r>
              <a:rPr lang="uk-UA" sz="4800" dirty="0">
                <a:solidFill>
                  <a:srgbClr val="FF0000"/>
                </a:solidFill>
              </a:rPr>
              <a:t>послідовно</a:t>
            </a:r>
            <a:r>
              <a:rPr lang="uk-UA" sz="4800" dirty="0"/>
              <a:t> з’єднаних труб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5E4F42EA-49B1-4172-AA9D-10144EF4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43" y="3568074"/>
            <a:ext cx="11383414" cy="57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96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</a:t>
            </a:r>
            <a:r>
              <a:rPr lang="uk-UA" sz="5400" b="1" dirty="0">
                <a:solidFill>
                  <a:srgbClr val="0070C0"/>
                </a:solidFill>
              </a:rPr>
              <a:t>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486" y="1922503"/>
            <a:ext cx="11409028" cy="869294"/>
          </a:xfrm>
        </p:spPr>
        <p:txBody>
          <a:bodyPr>
            <a:normAutofit fontScale="92500"/>
          </a:bodyPr>
          <a:lstStyle/>
          <a:p>
            <a:r>
              <a:rPr lang="uk-UA" sz="4800" dirty="0"/>
              <a:t>Трубопроводи з </a:t>
            </a:r>
            <a:r>
              <a:rPr lang="uk-UA" sz="4800" dirty="0">
                <a:solidFill>
                  <a:srgbClr val="FF0000"/>
                </a:solidFill>
              </a:rPr>
              <a:t>паралельно</a:t>
            </a:r>
            <a:r>
              <a:rPr lang="uk-UA" sz="4800" dirty="0"/>
              <a:t> з’єднаних труб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F5C28612-4F35-4E83-A7A3-DDE268DEF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654" y="3967680"/>
            <a:ext cx="11506692" cy="6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60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</a:t>
            </a:r>
            <a:r>
              <a:rPr lang="uk-UA" sz="5400" b="1" dirty="0">
                <a:solidFill>
                  <a:srgbClr val="0070C0"/>
                </a:solidFill>
              </a:rPr>
              <a:t>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822" y="4640395"/>
            <a:ext cx="11409028" cy="869294"/>
          </a:xfrm>
        </p:spPr>
        <p:txBody>
          <a:bodyPr>
            <a:normAutofit fontScale="92500"/>
          </a:bodyPr>
          <a:lstStyle/>
          <a:p>
            <a:r>
              <a:rPr lang="uk-UA" sz="4800" dirty="0"/>
              <a:t>Трубопроводи з </a:t>
            </a:r>
            <a:r>
              <a:rPr lang="uk-UA" sz="4800" dirty="0">
                <a:solidFill>
                  <a:srgbClr val="FF0000"/>
                </a:solidFill>
              </a:rPr>
              <a:t>паралельно</a:t>
            </a:r>
            <a:r>
              <a:rPr lang="uk-UA" sz="4800" dirty="0"/>
              <a:t> з’єднаних труб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F5C28612-4F35-4E83-A7A3-DDE268DEF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822" y="5813258"/>
            <a:ext cx="11506692" cy="607137"/>
          </a:xfrm>
          <a:prstGeom prst="rect">
            <a:avLst/>
          </a:prstGeom>
        </p:spPr>
      </p:pic>
      <p:sp>
        <p:nvSpPr>
          <p:cNvPr id="6" name="Підзаголовок 2">
            <a:extLst>
              <a:ext uri="{FF2B5EF4-FFF2-40B4-BE49-F238E27FC236}">
                <a16:creationId xmlns:a16="http://schemas.microsoft.com/office/drawing/2014/main" id="{3016D436-490C-4CC3-A66F-18CD72CF5B48}"/>
              </a:ext>
            </a:extLst>
          </p:cNvPr>
          <p:cNvSpPr txBox="1">
            <a:spLocks/>
          </p:cNvSpPr>
          <p:nvPr/>
        </p:nvSpPr>
        <p:spPr>
          <a:xfrm>
            <a:off x="494950" y="1848739"/>
            <a:ext cx="11409028" cy="869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800"/>
              <a:t>Трубопроводи з </a:t>
            </a:r>
            <a:r>
              <a:rPr lang="uk-UA" sz="4800">
                <a:solidFill>
                  <a:srgbClr val="FF0000"/>
                </a:solidFill>
              </a:rPr>
              <a:t>послідовно</a:t>
            </a:r>
            <a:r>
              <a:rPr lang="uk-UA" sz="4800"/>
              <a:t> з’єднаних труб</a:t>
            </a:r>
            <a:endParaRPr lang="uk-UA" sz="4800" dirty="0"/>
          </a:p>
        </p:txBody>
      </p:sp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D38FA91E-E300-43D4-9AAC-4B6E13A1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100" y="3534204"/>
            <a:ext cx="11383414" cy="57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6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та </a:t>
            </a:r>
            <a:r>
              <a:rPr lang="uk-UA" sz="5400" b="1" dirty="0">
                <a:solidFill>
                  <a:srgbClr val="FF0000"/>
                </a:solidFill>
              </a:rPr>
              <a:t>довгі</a:t>
            </a:r>
            <a:r>
              <a:rPr lang="uk-UA" sz="5400" b="1" dirty="0">
                <a:solidFill>
                  <a:srgbClr val="0070C0"/>
                </a:solidFill>
              </a:rPr>
              <a:t>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393" y="1107221"/>
            <a:ext cx="11803310" cy="1887522"/>
          </a:xfrm>
        </p:spPr>
        <p:txBody>
          <a:bodyPr>
            <a:noAutofit/>
          </a:bodyPr>
          <a:lstStyle/>
          <a:p>
            <a:r>
              <a:rPr lang="uk-UA" sz="6000" dirty="0"/>
              <a:t>Трубопроводи розраховують за рівнянням Бернуллі</a:t>
            </a:r>
            <a:r>
              <a:rPr lang="en-US" sz="6000" dirty="0"/>
              <a:t> </a:t>
            </a:r>
            <a:r>
              <a:rPr lang="uk-UA" sz="6000" dirty="0"/>
              <a:t>для потоку </a:t>
            </a:r>
            <a:r>
              <a:rPr lang="uk-UA" sz="6000" dirty="0">
                <a:solidFill>
                  <a:srgbClr val="FF0000"/>
                </a:solidFill>
              </a:rPr>
              <a:t>нев’язкої</a:t>
            </a:r>
            <a:r>
              <a:rPr lang="uk-UA" sz="6000" dirty="0"/>
              <a:t> рідини.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C4E2C498-4B88-409B-A25A-7452E8029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994" y="3820213"/>
            <a:ext cx="11078035" cy="25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54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</a:t>
            </a:r>
            <a:r>
              <a:rPr lang="uk-UA" sz="5400" b="1" dirty="0">
                <a:solidFill>
                  <a:srgbClr val="0070C0"/>
                </a:solidFill>
              </a:rPr>
              <a:t>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486" y="1922503"/>
            <a:ext cx="11409028" cy="869294"/>
          </a:xfrm>
        </p:spPr>
        <p:txBody>
          <a:bodyPr>
            <a:normAutofit fontScale="92500"/>
          </a:bodyPr>
          <a:lstStyle/>
          <a:p>
            <a:r>
              <a:rPr lang="uk-UA" sz="4800" dirty="0"/>
              <a:t>Трубопроводи з </a:t>
            </a:r>
            <a:r>
              <a:rPr lang="uk-UA" sz="4800" dirty="0">
                <a:solidFill>
                  <a:srgbClr val="FF0000"/>
                </a:solidFill>
              </a:rPr>
              <a:t>паралельно</a:t>
            </a:r>
            <a:r>
              <a:rPr lang="uk-UA" sz="4800" dirty="0"/>
              <a:t> з’єднаних труб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F5C28612-4F35-4E83-A7A3-DDE268DEF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486" y="3263005"/>
            <a:ext cx="11506692" cy="607137"/>
          </a:xfrm>
          <a:prstGeom prst="rect">
            <a:avLst/>
          </a:prstGeom>
        </p:spPr>
      </p:pic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FFFDF499-B3FB-42E9-9D25-12A3E3572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671" y="4760362"/>
            <a:ext cx="11339843" cy="10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</a:t>
            </a:r>
            <a:r>
              <a:rPr lang="uk-UA" sz="5400" b="1" dirty="0">
                <a:solidFill>
                  <a:srgbClr val="0070C0"/>
                </a:solidFill>
              </a:rPr>
              <a:t>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35" y="826866"/>
            <a:ext cx="11409028" cy="869294"/>
          </a:xfrm>
        </p:spPr>
        <p:txBody>
          <a:bodyPr>
            <a:normAutofit fontScale="92500"/>
          </a:bodyPr>
          <a:lstStyle/>
          <a:p>
            <a:r>
              <a:rPr lang="uk-UA" sz="4800" dirty="0"/>
              <a:t>Трубопроводи з </a:t>
            </a:r>
            <a:r>
              <a:rPr lang="uk-UA" sz="4800" dirty="0">
                <a:solidFill>
                  <a:srgbClr val="FF0000"/>
                </a:solidFill>
              </a:rPr>
              <a:t>паралельно</a:t>
            </a:r>
            <a:r>
              <a:rPr lang="uk-UA" sz="4800" dirty="0"/>
              <a:t> з’єднаних труб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FFFDF499-B3FB-42E9-9D25-12A3E3572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1747" y="3675590"/>
            <a:ext cx="9118833" cy="8810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723662-BBCF-493B-A2A9-F61BFEDAE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488" y="1351303"/>
            <a:ext cx="5430472" cy="2186198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665E2B5E-A850-44CF-9CE3-D7CA5F5CB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1540" y="4886368"/>
            <a:ext cx="5036813" cy="17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45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Короткі та </a:t>
            </a:r>
            <a:r>
              <a:rPr lang="uk-UA" sz="5400" b="1" dirty="0">
                <a:solidFill>
                  <a:srgbClr val="FF0000"/>
                </a:solidFill>
              </a:rPr>
              <a:t>довгі</a:t>
            </a:r>
            <a:r>
              <a:rPr lang="uk-UA" sz="5400" b="1" dirty="0">
                <a:solidFill>
                  <a:srgbClr val="0070C0"/>
                </a:solidFill>
              </a:rPr>
              <a:t> трубопроводи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723662-BBCF-493B-A2A9-F61BFEDAE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785" y="660201"/>
            <a:ext cx="5430472" cy="21861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C960DA-3776-4C3A-995B-EF9123E2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62" y="2484070"/>
            <a:ext cx="6688141" cy="42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5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та </a:t>
            </a:r>
            <a:r>
              <a:rPr lang="uk-UA" sz="5400" b="1" dirty="0">
                <a:solidFill>
                  <a:srgbClr val="FF0000"/>
                </a:solidFill>
              </a:rPr>
              <a:t>довгі</a:t>
            </a:r>
            <a:r>
              <a:rPr lang="uk-UA" sz="5400" b="1" dirty="0">
                <a:solidFill>
                  <a:srgbClr val="0070C0"/>
                </a:solidFill>
              </a:rPr>
              <a:t>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393" y="1107221"/>
            <a:ext cx="11803310" cy="1887522"/>
          </a:xfrm>
        </p:spPr>
        <p:txBody>
          <a:bodyPr>
            <a:noAutofit/>
          </a:bodyPr>
          <a:lstStyle/>
          <a:p>
            <a:r>
              <a:rPr lang="uk-UA" sz="6000" dirty="0"/>
              <a:t>Трубопроводи розраховують за рівнянням Бернуллі</a:t>
            </a:r>
            <a:r>
              <a:rPr lang="en-US" sz="6000" dirty="0"/>
              <a:t> </a:t>
            </a:r>
            <a:r>
              <a:rPr lang="uk-UA" sz="6000" dirty="0"/>
              <a:t>для потоку </a:t>
            </a:r>
            <a:r>
              <a:rPr lang="uk-UA" sz="6000" dirty="0">
                <a:solidFill>
                  <a:srgbClr val="FF0000"/>
                </a:solidFill>
              </a:rPr>
              <a:t>нев’язкої</a:t>
            </a:r>
            <a:r>
              <a:rPr lang="uk-UA" sz="6000" dirty="0"/>
              <a:t> рідини.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2EB492F9-9CA9-415C-AA5E-58EE20031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72" y="3735326"/>
            <a:ext cx="4046315" cy="912175"/>
          </a:xfrm>
          <a:prstGeom prst="rect">
            <a:avLst/>
          </a:prstGeom>
        </p:spPr>
      </p:pic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2E7860EB-E036-4861-B18C-480406C75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1147" y="4698878"/>
            <a:ext cx="4666125" cy="1051901"/>
          </a:xfrm>
          <a:prstGeom prst="rect">
            <a:avLst/>
          </a:prstGeom>
        </p:spPr>
      </p:pic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329780D0-5884-4B9B-9F9B-36CC65BEEA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7999" y="5618507"/>
            <a:ext cx="4666125" cy="10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5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та </a:t>
            </a:r>
            <a:r>
              <a:rPr lang="uk-UA" sz="5400" b="1" dirty="0">
                <a:solidFill>
                  <a:srgbClr val="FF0000"/>
                </a:solidFill>
              </a:rPr>
              <a:t>довгі</a:t>
            </a:r>
            <a:r>
              <a:rPr lang="uk-UA" sz="5400" b="1" dirty="0">
                <a:solidFill>
                  <a:srgbClr val="0070C0"/>
                </a:solidFill>
              </a:rPr>
              <a:t>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393" y="1107221"/>
            <a:ext cx="11803310" cy="1887522"/>
          </a:xfrm>
        </p:spPr>
        <p:txBody>
          <a:bodyPr>
            <a:noAutofit/>
          </a:bodyPr>
          <a:lstStyle/>
          <a:p>
            <a:r>
              <a:rPr lang="uk-UA" sz="6000" dirty="0"/>
              <a:t>Трубопроводи розраховують за рівнянням Бернуллі</a:t>
            </a:r>
            <a:r>
              <a:rPr lang="en-US" sz="6000" dirty="0"/>
              <a:t> </a:t>
            </a:r>
            <a:r>
              <a:rPr lang="uk-UA" sz="6000" dirty="0"/>
              <a:t>для потоку </a:t>
            </a:r>
            <a:r>
              <a:rPr lang="uk-UA" sz="6000" dirty="0">
                <a:solidFill>
                  <a:srgbClr val="FF0000"/>
                </a:solidFill>
              </a:rPr>
              <a:t>нев’язкої</a:t>
            </a:r>
            <a:r>
              <a:rPr lang="uk-UA" sz="6000" dirty="0"/>
              <a:t> рідини </a:t>
            </a:r>
            <a:r>
              <a:rPr lang="uk-UA" sz="6000" dirty="0">
                <a:solidFill>
                  <a:srgbClr val="FF0000"/>
                </a:solidFill>
              </a:rPr>
              <a:t>для двох перерізів</a:t>
            </a:r>
            <a:r>
              <a:rPr lang="uk-UA" sz="6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8CD54A97-BC07-49C4-80C9-DFE0B37C2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652" y="4577929"/>
            <a:ext cx="11306696" cy="214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7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та довгі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393" y="1107221"/>
            <a:ext cx="11803310" cy="1887522"/>
          </a:xfrm>
        </p:spPr>
        <p:txBody>
          <a:bodyPr>
            <a:noAutofit/>
          </a:bodyPr>
          <a:lstStyle/>
          <a:p>
            <a:r>
              <a:rPr lang="uk-UA" sz="6000" dirty="0"/>
              <a:t>Трубопроводи розраховують за рівнянням Бернуллі</a:t>
            </a:r>
            <a:r>
              <a:rPr lang="en-US" sz="6000" dirty="0"/>
              <a:t> </a:t>
            </a:r>
            <a:r>
              <a:rPr lang="uk-UA" sz="6000" dirty="0"/>
              <a:t>для потоку </a:t>
            </a:r>
            <a:r>
              <a:rPr lang="uk-UA" sz="6000" dirty="0">
                <a:solidFill>
                  <a:srgbClr val="FF0000"/>
                </a:solidFill>
              </a:rPr>
              <a:t>в’язкої</a:t>
            </a:r>
            <a:r>
              <a:rPr lang="uk-UA" sz="6000" dirty="0"/>
              <a:t> рідини із урахуванням </a:t>
            </a:r>
            <a:r>
              <a:rPr lang="uk-UA" sz="6000" dirty="0">
                <a:solidFill>
                  <a:srgbClr val="FF0000"/>
                </a:solidFill>
              </a:rPr>
              <a:t>втрат напору</a:t>
            </a:r>
            <a:r>
              <a:rPr lang="uk-UA" sz="6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5C15D487-168F-4F3B-8A63-072B43F84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125" y="4704592"/>
            <a:ext cx="11561845" cy="16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та довгі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393" y="1107221"/>
            <a:ext cx="11803310" cy="1887522"/>
          </a:xfrm>
        </p:spPr>
        <p:txBody>
          <a:bodyPr>
            <a:noAutofit/>
          </a:bodyPr>
          <a:lstStyle/>
          <a:p>
            <a:r>
              <a:rPr lang="uk-UA" sz="6000" dirty="0"/>
              <a:t>Трубопроводи розраховують за рівнянням Бернуллі</a:t>
            </a:r>
            <a:r>
              <a:rPr lang="en-US" sz="6000" dirty="0"/>
              <a:t> </a:t>
            </a:r>
            <a:r>
              <a:rPr lang="uk-UA" sz="6000" dirty="0"/>
              <a:t>для потоку </a:t>
            </a:r>
            <a:r>
              <a:rPr lang="uk-UA" sz="6000" dirty="0">
                <a:solidFill>
                  <a:srgbClr val="FF0000"/>
                </a:solidFill>
              </a:rPr>
              <a:t>в’язкої</a:t>
            </a:r>
            <a:r>
              <a:rPr lang="uk-UA" sz="6000" dirty="0"/>
              <a:t> рідини із урахуванням </a:t>
            </a:r>
            <a:r>
              <a:rPr lang="uk-UA" sz="6000" dirty="0">
                <a:solidFill>
                  <a:srgbClr val="FF0000"/>
                </a:solidFill>
              </a:rPr>
              <a:t>втрат напору</a:t>
            </a:r>
            <a:r>
              <a:rPr lang="uk-UA" sz="6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C26E95D7-9FE7-4215-8E5E-C39FD21A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508" y="5077222"/>
            <a:ext cx="11749470" cy="11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4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та довгі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393" y="1107221"/>
            <a:ext cx="11803310" cy="1887522"/>
          </a:xfrm>
        </p:spPr>
        <p:txBody>
          <a:bodyPr>
            <a:noAutofit/>
          </a:bodyPr>
          <a:lstStyle/>
          <a:p>
            <a:r>
              <a:rPr lang="uk-UA" sz="6000" dirty="0"/>
              <a:t>Трубопроводи розраховують за рівнянням Бернуллі</a:t>
            </a:r>
            <a:r>
              <a:rPr lang="en-US" sz="6000" dirty="0"/>
              <a:t> </a:t>
            </a:r>
            <a:r>
              <a:rPr lang="uk-UA" sz="6000" dirty="0"/>
              <a:t>для потоку </a:t>
            </a:r>
            <a:r>
              <a:rPr lang="uk-UA" sz="6000" dirty="0">
                <a:solidFill>
                  <a:srgbClr val="FF0000"/>
                </a:solidFill>
              </a:rPr>
              <a:t>в’язкої</a:t>
            </a:r>
            <a:r>
              <a:rPr lang="uk-UA" sz="6000" dirty="0"/>
              <a:t> рідини із урахуванням </a:t>
            </a:r>
            <a:r>
              <a:rPr lang="uk-UA" sz="6000" dirty="0">
                <a:solidFill>
                  <a:srgbClr val="FF0000"/>
                </a:solidFill>
              </a:rPr>
              <a:t>втрат напору (місцеві та по довжині)</a:t>
            </a:r>
            <a:r>
              <a:rPr lang="uk-UA" sz="6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91B368C3-B9B8-458C-86B7-16F5C11D5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204" y="4770059"/>
            <a:ext cx="11847592" cy="14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0867-E290-49F5-BE1F-D71B3676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979" y="139483"/>
            <a:ext cx="8992999" cy="60713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Короткі</a:t>
            </a:r>
            <a:r>
              <a:rPr lang="uk-UA" sz="5400" b="1" dirty="0">
                <a:solidFill>
                  <a:srgbClr val="0070C0"/>
                </a:solidFill>
              </a:rPr>
              <a:t> та довгі трубопроводи</a:t>
            </a:r>
            <a:endParaRPr lang="uk-UA" sz="2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62778D-DBCB-442E-A5A0-DA548830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393" y="1107221"/>
            <a:ext cx="11803310" cy="1887522"/>
          </a:xfrm>
        </p:spPr>
        <p:txBody>
          <a:bodyPr>
            <a:noAutofit/>
          </a:bodyPr>
          <a:lstStyle/>
          <a:p>
            <a:r>
              <a:rPr lang="uk-UA" sz="6000" dirty="0"/>
              <a:t>Трубопроводи розраховують за рівнянням Бернуллі</a:t>
            </a:r>
            <a:r>
              <a:rPr lang="en-US" sz="6000" dirty="0"/>
              <a:t> </a:t>
            </a:r>
            <a:r>
              <a:rPr lang="uk-UA" sz="6000" dirty="0"/>
              <a:t>для потоку </a:t>
            </a:r>
            <a:r>
              <a:rPr lang="uk-UA" sz="6000" dirty="0">
                <a:solidFill>
                  <a:srgbClr val="FF0000"/>
                </a:solidFill>
              </a:rPr>
              <a:t>в’язкої</a:t>
            </a:r>
            <a:r>
              <a:rPr lang="uk-UA" sz="6000" dirty="0"/>
              <a:t> рідини.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53B7-14A3-484E-B47E-3BD928611D60}"/>
              </a:ext>
            </a:extLst>
          </p:cNvPr>
          <p:cNvSpPr txBox="1"/>
          <p:nvPr/>
        </p:nvSpPr>
        <p:spPr>
          <a:xfrm>
            <a:off x="184558" y="73720"/>
            <a:ext cx="27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1-1  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www.k123.com.ua</a:t>
            </a:r>
            <a:endParaRPr lang="uk-UA" dirty="0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A9A9F307-F784-444E-B572-9268DF4D7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93" y="5407622"/>
            <a:ext cx="11695738" cy="10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7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8C5969C55EE434FAF1A177A5CFACFA7" ma:contentTypeVersion="11" ma:contentTypeDescription="Створення нового документа." ma:contentTypeScope="" ma:versionID="21cd98b52fd7aa6205bf1d054503c9d0">
  <xsd:schema xmlns:xsd="http://www.w3.org/2001/XMLSchema" xmlns:xs="http://www.w3.org/2001/XMLSchema" xmlns:p="http://schemas.microsoft.com/office/2006/metadata/properties" xmlns:ns3="e6328ca1-3e29-4b63-928b-ef5ac3870f09" xmlns:ns4="1efc04c8-f1ab-4a5c-a1a2-b814da48fab6" targetNamespace="http://schemas.microsoft.com/office/2006/metadata/properties" ma:root="true" ma:fieldsID="71a5aabbb403955ffc6c53b4134abd1e" ns3:_="" ns4:_="">
    <xsd:import namespace="e6328ca1-3e29-4b63-928b-ef5ac3870f09"/>
    <xsd:import namespace="1efc04c8-f1ab-4a5c-a1a2-b814da48fa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28ca1-3e29-4b63-928b-ef5ac3870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c04c8-f1ab-4a5c-a1a2-b814da48f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Геш підказки про спільний доступ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2956E3-AA39-406F-A409-CB421CF00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328ca1-3e29-4b63-928b-ef5ac3870f09"/>
    <ds:schemaRef ds:uri="1efc04c8-f1ab-4a5c-a1a2-b814da48f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82FE6-6FD6-46D0-AE1E-CAA21D173D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49365B-D87E-4A26-8D43-BD65ABB0BE75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6328ca1-3e29-4b63-928b-ef5ac3870f09"/>
    <ds:schemaRef ds:uri="1efc04c8-f1ab-4a5c-a1a2-b814da48fab6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690</Words>
  <Application>Microsoft Office PowerPoint</Application>
  <PresentationFormat>Широкий екран</PresentationFormat>
  <Paragraphs>95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Courier New</vt:lpstr>
      <vt:lpstr>Тема Office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Презентація PowerPoint</vt:lpstr>
      <vt:lpstr>Короткі ?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  <vt:lpstr>Короткі та довгі трубопроводи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Короткі та довгі трубопроводи</dc:title>
  <dc:creator>Копаниця Юрій Дмитрович</dc:creator>
  <cp:lastModifiedBy>Копаниця Юрій Дмитрович</cp:lastModifiedBy>
  <cp:revision>11</cp:revision>
  <dcterms:created xsi:type="dcterms:W3CDTF">2023-04-09T12:31:06Z</dcterms:created>
  <dcterms:modified xsi:type="dcterms:W3CDTF">2023-04-11T15:55:41Z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0x01010098C5969C55EE434FAF1A177A5CFACFA7</vt:lpwstr>
  </property>
</Properties>
</file>