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1" r:id="rId4"/>
    <p:sldId id="281" r:id="rId5"/>
    <p:sldId id="282" r:id="rId6"/>
    <p:sldId id="284" r:id="rId7"/>
    <p:sldId id="283" r:id="rId8"/>
    <p:sldId id="285" r:id="rId9"/>
    <p:sldId id="286" r:id="rId10"/>
    <p:sldId id="289" r:id="rId11"/>
    <p:sldId id="290" r:id="rId12"/>
    <p:sldId id="288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2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29.wmf"/><Relationship Id="rId4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1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8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6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8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4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4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1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5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8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2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1.wmf"/><Relationship Id="rId3" Type="http://schemas.openxmlformats.org/officeDocument/2006/relationships/image" Target="../media/image23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3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7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7.png"/><Relationship Id="rId4" Type="http://schemas.openxmlformats.org/officeDocument/2006/relationships/image" Target="../media/image5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7.png"/><Relationship Id="rId4" Type="http://schemas.openxmlformats.org/officeDocument/2006/relationships/image" Target="../media/image55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0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5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8821" y="1916832"/>
            <a:ext cx="79336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/>
              <a:t>Технічна механіка </a:t>
            </a:r>
            <a:r>
              <a:rPr lang="uk-UA" sz="6000" b="1" dirty="0"/>
              <a:t>рідини і </a:t>
            </a:r>
            <a:r>
              <a:rPr lang="uk-UA" sz="6000" b="1" dirty="0" smtClean="0"/>
              <a:t>газів</a:t>
            </a:r>
          </a:p>
          <a:p>
            <a:pPr algn="ctr"/>
            <a:r>
              <a:rPr lang="en-US" sz="6000" b="1" dirty="0">
                <a:solidFill>
                  <a:schemeClr val="tx2"/>
                </a:solidFill>
              </a:rPr>
              <a:t>www.k123.com.ua</a:t>
            </a:r>
            <a:endParaRPr lang="uk-UA" sz="6000" b="1" dirty="0" smtClean="0"/>
          </a:p>
          <a:p>
            <a:pPr algn="ctr"/>
            <a:r>
              <a:rPr lang="uk-UA" sz="6000" b="1" dirty="0" smtClean="0"/>
              <a:t>(</a:t>
            </a:r>
            <a:r>
              <a:rPr lang="uk-UA" sz="6000" b="1" dirty="0" err="1" smtClean="0"/>
              <a:t>ТМРіГ</a:t>
            </a:r>
            <a:r>
              <a:rPr lang="uk-UA" sz="6000" b="1" dirty="0" smtClean="0"/>
              <a:t>)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01260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9" y="836712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/>
              <a:t>Основне рівняння гідростатики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5630" y="393305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/>
              <a:t>z</a:t>
            </a:r>
            <a:r>
              <a:rPr lang="uk-UA" sz="4800" i="1" dirty="0"/>
              <a:t> </a:t>
            </a:r>
            <a:r>
              <a:rPr lang="uk-UA" sz="4800" dirty="0"/>
              <a:t>і </a:t>
            </a:r>
            <a:r>
              <a:rPr lang="uk-UA" sz="4800" i="1" dirty="0" smtClean="0"/>
              <a:t>p/γ  – називають </a:t>
            </a:r>
            <a:r>
              <a:rPr lang="uk-UA" sz="4800" i="1" dirty="0"/>
              <a:t>геометричною і п'єзометричною висотами</a:t>
            </a:r>
            <a:endParaRPr lang="ru-RU" sz="4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36656" y="1916832"/>
            <a:ext cx="8207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800" dirty="0"/>
              <a:t>p=p0+γ(z0-z</a:t>
            </a:r>
            <a:r>
              <a:rPr lang="uk-UA" sz="8000" dirty="0"/>
              <a:t>)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88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320480" cy="589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421475"/>
              </p:ext>
            </p:extLst>
          </p:nvPr>
        </p:nvGraphicFramePr>
        <p:xfrm>
          <a:off x="4932040" y="1484784"/>
          <a:ext cx="377908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4" imgW="1040948" imgH="253890" progId="Equation.DSMT4">
                  <p:embed/>
                </p:oleObj>
              </mc:Choice>
              <mc:Fallback>
                <p:oleObj name="Equation" r:id="rId4" imgW="1040948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484784"/>
                        <a:ext cx="3779087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315737"/>
              </p:ext>
            </p:extLst>
          </p:nvPr>
        </p:nvGraphicFramePr>
        <p:xfrm>
          <a:off x="5148064" y="692696"/>
          <a:ext cx="279967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Equation" r:id="rId6" imgW="774364" imgH="241195" progId="Equation.DSMT4">
                  <p:embed/>
                </p:oleObj>
              </mc:Choice>
              <mc:Fallback>
                <p:oleObj name="Equation" r:id="rId6" imgW="774364" imgH="24119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692696"/>
                        <a:ext cx="2799671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666717"/>
              </p:ext>
            </p:extLst>
          </p:nvPr>
        </p:nvGraphicFramePr>
        <p:xfrm>
          <a:off x="4601337" y="2636912"/>
          <a:ext cx="442982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Equation" r:id="rId8" imgW="1435100" imgH="254000" progId="Equation.DSMT4">
                  <p:embed/>
                </p:oleObj>
              </mc:Choice>
              <mc:Fallback>
                <p:oleObj name="Equation" r:id="rId8" imgW="1435100" imgH="254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337" y="2636912"/>
                        <a:ext cx="4429825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884163"/>
              </p:ext>
            </p:extLst>
          </p:nvPr>
        </p:nvGraphicFramePr>
        <p:xfrm>
          <a:off x="4586784" y="3640850"/>
          <a:ext cx="4354558" cy="79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" name="Equation" r:id="rId10" imgW="1663700" imgH="304800" progId="Equation.DSMT4">
                  <p:embed/>
                </p:oleObj>
              </mc:Choice>
              <mc:Fallback>
                <p:oleObj name="Equation" r:id="rId10" imgW="1663700" imgH="304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784" y="3640850"/>
                        <a:ext cx="4354558" cy="796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33697"/>
              </p:ext>
            </p:extLst>
          </p:nvPr>
        </p:nvGraphicFramePr>
        <p:xfrm>
          <a:off x="539552" y="6309320"/>
          <a:ext cx="8338416" cy="42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" name="Equation" r:id="rId12" imgW="4686300" imgH="241300" progId="Equation.DSMT4">
                  <p:embed/>
                </p:oleObj>
              </mc:Choice>
              <mc:Fallback>
                <p:oleObj name="Equation" r:id="rId12" imgW="4686300" imgH="2413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309320"/>
                        <a:ext cx="8338416" cy="42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973958"/>
              </p:ext>
            </p:extLst>
          </p:nvPr>
        </p:nvGraphicFramePr>
        <p:xfrm>
          <a:off x="4788023" y="5373216"/>
          <a:ext cx="219951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Equation" r:id="rId14" imgW="1333500" imgH="520700" progId="Equation.DSMT4">
                  <p:embed/>
                </p:oleObj>
              </mc:Choice>
              <mc:Fallback>
                <p:oleObj name="Equation" r:id="rId14" imgW="1333500" imgH="520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3" y="5373216"/>
                        <a:ext cx="2199517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373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096988"/>
              </p:ext>
            </p:extLst>
          </p:nvPr>
        </p:nvGraphicFramePr>
        <p:xfrm>
          <a:off x="251519" y="908720"/>
          <a:ext cx="7734579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Equation" r:id="rId3" imgW="2641600" imgH="469900" progId="Equation.DSMT4">
                  <p:embed/>
                </p:oleObj>
              </mc:Choice>
              <mc:Fallback>
                <p:oleObj name="Equation" r:id="rId3" imgW="2641600" imgH="4699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19" y="908720"/>
                        <a:ext cx="7734579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004697"/>
              </p:ext>
            </p:extLst>
          </p:nvPr>
        </p:nvGraphicFramePr>
        <p:xfrm>
          <a:off x="179512" y="2276872"/>
          <a:ext cx="8486075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Equation" r:id="rId5" imgW="3302000" imgH="508000" progId="Equation.DSMT4">
                  <p:embed/>
                </p:oleObj>
              </mc:Choice>
              <mc:Fallback>
                <p:oleObj name="Equation" r:id="rId5" imgW="33020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76872"/>
                        <a:ext cx="8486075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975248"/>
              </p:ext>
            </p:extLst>
          </p:nvPr>
        </p:nvGraphicFramePr>
        <p:xfrm>
          <a:off x="351582" y="4035778"/>
          <a:ext cx="90805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Equation" r:id="rId7" imgW="241195" imgH="253890" progId="Equation.DSMT4">
                  <p:embed/>
                </p:oleObj>
              </mc:Choice>
              <mc:Fallback>
                <p:oleObj name="Equation" r:id="rId7" imgW="241195" imgH="25389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82" y="4035778"/>
                        <a:ext cx="908050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475656" y="4149080"/>
            <a:ext cx="7488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- </a:t>
            </a:r>
            <a:r>
              <a:rPr lang="uk-UA" sz="3600" b="1" dirty="0" smtClean="0"/>
              <a:t>момент </a:t>
            </a:r>
            <a:r>
              <a:rPr lang="uk-UA" sz="3600" b="1" dirty="0"/>
              <a:t>інерції площі квадратного затвора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98359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455129"/>
              </p:ext>
            </p:extLst>
          </p:nvPr>
        </p:nvGraphicFramePr>
        <p:xfrm>
          <a:off x="395536" y="908720"/>
          <a:ext cx="8136904" cy="206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Equation" r:id="rId3" imgW="2108200" imgH="533400" progId="Equation.DSMT4">
                  <p:embed/>
                </p:oleObj>
              </mc:Choice>
              <mc:Fallback>
                <p:oleObj name="Equation" r:id="rId3" imgW="21082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08720"/>
                        <a:ext cx="8136904" cy="2061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924537"/>
              </p:ext>
            </p:extLst>
          </p:nvPr>
        </p:nvGraphicFramePr>
        <p:xfrm>
          <a:off x="1547664" y="3068960"/>
          <a:ext cx="4752975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Equation" r:id="rId5" imgW="1333500" imgH="520700" progId="Equation.DSMT4">
                  <p:embed/>
                </p:oleObj>
              </mc:Choice>
              <mc:Fallback>
                <p:oleObj name="Equation" r:id="rId5" imgW="1333500" imgH="52070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068960"/>
                        <a:ext cx="4752975" cy="186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900105"/>
              </p:ext>
            </p:extLst>
          </p:nvPr>
        </p:nvGraphicFramePr>
        <p:xfrm>
          <a:off x="971600" y="5013176"/>
          <a:ext cx="7871677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Equation" r:id="rId7" imgW="2400300" imgH="508000" progId="Equation.DSMT4">
                  <p:embed/>
                </p:oleObj>
              </mc:Choice>
              <mc:Fallback>
                <p:oleObj name="Equation" r:id="rId7" imgW="2400300" imgH="50800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013176"/>
                        <a:ext cx="7871677" cy="165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49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6" y="836712"/>
            <a:ext cx="864385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273512"/>
              </p:ext>
            </p:extLst>
          </p:nvPr>
        </p:nvGraphicFramePr>
        <p:xfrm>
          <a:off x="467544" y="5877272"/>
          <a:ext cx="313901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Equation" r:id="rId4" imgW="1015559" imgH="253890" progId="Equation.DSMT4">
                  <p:embed/>
                </p:oleObj>
              </mc:Choice>
              <mc:Fallback>
                <p:oleObj name="Equation" r:id="rId4" imgW="1015559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877272"/>
                        <a:ext cx="3139015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283091"/>
              </p:ext>
            </p:extLst>
          </p:nvPr>
        </p:nvGraphicFramePr>
        <p:xfrm>
          <a:off x="335586" y="5229200"/>
          <a:ext cx="3887003" cy="67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Equation" r:id="rId6" imgW="1384300" imgH="241300" progId="Equation.DSMT4">
                  <p:embed/>
                </p:oleObj>
              </mc:Choice>
              <mc:Fallback>
                <p:oleObj name="Equation" r:id="rId6" imgW="13843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86" y="5229200"/>
                        <a:ext cx="3887003" cy="6701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669122"/>
              </p:ext>
            </p:extLst>
          </p:nvPr>
        </p:nvGraphicFramePr>
        <p:xfrm>
          <a:off x="5652120" y="4941168"/>
          <a:ext cx="293792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name="Equation" r:id="rId8" imgW="812447" imgH="241195" progId="Equation.DSMT4">
                  <p:embed/>
                </p:oleObj>
              </mc:Choice>
              <mc:Fallback>
                <p:oleObj name="Equation" r:id="rId8" imgW="812447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941168"/>
                        <a:ext cx="2937927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842140"/>
              </p:ext>
            </p:extLst>
          </p:nvPr>
        </p:nvGraphicFramePr>
        <p:xfrm>
          <a:off x="5292080" y="5661248"/>
          <a:ext cx="3133981" cy="110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0" name="Equation" r:id="rId10" imgW="1193800" imgH="419100" progId="Equation.DSMT4">
                  <p:embed/>
                </p:oleObj>
              </mc:Choice>
              <mc:Fallback>
                <p:oleObj name="Equation" r:id="rId10" imgW="11938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661248"/>
                        <a:ext cx="3133981" cy="1103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2137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9" y="692696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/>
              <a:t>Абсолютний, надлишковий, </a:t>
            </a:r>
            <a:r>
              <a:rPr lang="uk-UA" sz="4400" b="1" dirty="0" err="1" smtClean="0"/>
              <a:t>вакууметричний</a:t>
            </a:r>
            <a:r>
              <a:rPr lang="uk-UA" sz="4400" b="1" dirty="0" smtClean="0"/>
              <a:t> тиски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3" y="4365104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i="1" dirty="0" smtClean="0"/>
              <a:t> </a:t>
            </a:r>
            <a:endParaRPr lang="ru-RU" sz="4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6" name="Picture 4" descr="E:\_j_Hydraulics\_j_hydro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9" y="1969566"/>
            <a:ext cx="67818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91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4332" y="105273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/>
              <a:t>абсолютний тиск на вільній поверхні бензину</a:t>
            </a:r>
            <a:endParaRPr lang="uk-UA" sz="48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562904"/>
              </p:ext>
            </p:extLst>
          </p:nvPr>
        </p:nvGraphicFramePr>
        <p:xfrm>
          <a:off x="5436096" y="1913766"/>
          <a:ext cx="3721896" cy="939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Equation" r:id="rId3" imgW="1015559" imgH="253890" progId="Equation.DSMT4">
                  <p:embed/>
                </p:oleObj>
              </mc:Choice>
              <mc:Fallback>
                <p:oleObj name="Equation" r:id="rId3" imgW="1015559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913766"/>
                        <a:ext cx="3721896" cy="939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896316"/>
              </p:ext>
            </p:extLst>
          </p:nvPr>
        </p:nvGraphicFramePr>
        <p:xfrm>
          <a:off x="179512" y="2924944"/>
          <a:ext cx="885698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Equation" r:id="rId5" imgW="3517900" imgH="254000" progId="Equation.DSMT4">
                  <p:embed/>
                </p:oleObj>
              </mc:Choice>
              <mc:Fallback>
                <p:oleObj name="Equation" r:id="rId5" imgW="35179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924944"/>
                        <a:ext cx="8856984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27067"/>
              </p:ext>
            </p:extLst>
          </p:nvPr>
        </p:nvGraphicFramePr>
        <p:xfrm>
          <a:off x="179512" y="4221088"/>
          <a:ext cx="8342260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Equation" r:id="rId7" imgW="1752600" imgH="254000" progId="Equation.DSMT4">
                  <p:embed/>
                </p:oleObj>
              </mc:Choice>
              <mc:Fallback>
                <p:oleObj name="Equation" r:id="rId7" imgW="1752600" imgH="254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221088"/>
                        <a:ext cx="8342260" cy="12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338930" y="3607832"/>
            <a:ext cx="2691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Сила тиску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008440"/>
              </p:ext>
            </p:extLst>
          </p:nvPr>
        </p:nvGraphicFramePr>
        <p:xfrm>
          <a:off x="3059832" y="5517232"/>
          <a:ext cx="256028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Equation" r:id="rId9" imgW="609336" imgH="253890" progId="Equation.DSMT4">
                  <p:embed/>
                </p:oleObj>
              </mc:Choice>
              <mc:Fallback>
                <p:oleObj name="Equation" r:id="rId9" imgW="609336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517232"/>
                        <a:ext cx="2560284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878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843596"/>
              </p:ext>
            </p:extLst>
          </p:nvPr>
        </p:nvGraphicFramePr>
        <p:xfrm>
          <a:off x="251520" y="836712"/>
          <a:ext cx="7459579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3" imgW="1854200" imgH="304800" progId="Equation.DSMT4">
                  <p:embed/>
                </p:oleObj>
              </mc:Choice>
              <mc:Fallback>
                <p:oleObj name="Equation" r:id="rId3" imgW="1854200" imgH="304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836712"/>
                        <a:ext cx="7459579" cy="12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186311"/>
              </p:ext>
            </p:extLst>
          </p:nvPr>
        </p:nvGraphicFramePr>
        <p:xfrm>
          <a:off x="179512" y="2204864"/>
          <a:ext cx="8589114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Equation" r:id="rId5" imgW="4737100" imgH="241300" progId="Equation.DSMT4">
                  <p:embed/>
                </p:oleObj>
              </mc:Choice>
              <mc:Fallback>
                <p:oleObj name="Equation" r:id="rId5" imgW="47371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04864"/>
                        <a:ext cx="8589114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285040"/>
              </p:ext>
            </p:extLst>
          </p:nvPr>
        </p:nvGraphicFramePr>
        <p:xfrm>
          <a:off x="611560" y="3573016"/>
          <a:ext cx="7581220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Equation" r:id="rId7" imgW="2654300" imgH="508000" progId="Equation.DSMT4">
                  <p:embed/>
                </p:oleObj>
              </mc:Choice>
              <mc:Fallback>
                <p:oleObj name="Equation" r:id="rId7" imgW="26543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573016"/>
                        <a:ext cx="7581220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691680" y="2859612"/>
            <a:ext cx="62608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err="1">
                <a:solidFill>
                  <a:srgbClr val="FF0000"/>
                </a:solidFill>
              </a:rPr>
              <a:t>Вакуумметрична</a:t>
            </a:r>
            <a:r>
              <a:rPr lang="uk-UA" sz="4400" b="1" dirty="0">
                <a:solidFill>
                  <a:srgbClr val="FF0000"/>
                </a:solidFill>
              </a:rPr>
              <a:t> висота 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193262"/>
              </p:ext>
            </p:extLst>
          </p:nvPr>
        </p:nvGraphicFramePr>
        <p:xfrm>
          <a:off x="1682800" y="5085184"/>
          <a:ext cx="4054416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Equation" r:id="rId9" imgW="1435100" imgH="558800" progId="Equation.DSMT4">
                  <p:embed/>
                </p:oleObj>
              </mc:Choice>
              <mc:Fallback>
                <p:oleObj name="Equation" r:id="rId9" imgW="1435100" imgH="558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800" y="5085184"/>
                        <a:ext cx="4054416" cy="15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06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317601"/>
              </p:ext>
            </p:extLst>
          </p:nvPr>
        </p:nvGraphicFramePr>
        <p:xfrm>
          <a:off x="1691680" y="836712"/>
          <a:ext cx="2664296" cy="20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Equation" r:id="rId3" imgW="710891" imgH="558558" progId="Equation.DSMT4">
                  <p:embed/>
                </p:oleObj>
              </mc:Choice>
              <mc:Fallback>
                <p:oleObj name="Equation" r:id="rId3" imgW="710891" imgH="55855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836712"/>
                        <a:ext cx="2664296" cy="209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20" y="3105835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Глибина занурення центра ваги щита від п’єзометричної площини</a:t>
            </a:r>
            <a:endParaRPr lang="uk-UA" sz="4000" b="1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453852"/>
              </p:ext>
            </p:extLst>
          </p:nvPr>
        </p:nvGraphicFramePr>
        <p:xfrm>
          <a:off x="606226" y="4941168"/>
          <a:ext cx="821424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Equation" r:id="rId5" imgW="2933700" imgH="254000" progId="Equation.DSMT4">
                  <p:embed/>
                </p:oleObj>
              </mc:Choice>
              <mc:Fallback>
                <p:oleObj name="Equation" r:id="rId5" imgW="29337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26" y="4941168"/>
                        <a:ext cx="8214246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85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776762"/>
              </p:ext>
            </p:extLst>
          </p:nvPr>
        </p:nvGraphicFramePr>
        <p:xfrm>
          <a:off x="287524" y="3356992"/>
          <a:ext cx="8639760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3" imgW="2984500" imgH="571500" progId="Equation.DSMT4">
                  <p:embed/>
                </p:oleObj>
              </mc:Choice>
              <mc:Fallback>
                <p:oleObj name="Equation" r:id="rId3" imgW="2984500" imgH="571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24" y="3356992"/>
                        <a:ext cx="8639760" cy="1656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87524" y="126876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00B0F0"/>
                </a:solidFill>
              </a:rPr>
              <a:t>Глибина занурення </a:t>
            </a:r>
            <a:r>
              <a:rPr lang="uk-UA" sz="4000" b="1" dirty="0">
                <a:solidFill>
                  <a:srgbClr val="FF0000"/>
                </a:solidFill>
              </a:rPr>
              <a:t>центра тиску </a:t>
            </a:r>
            <a:r>
              <a:rPr lang="uk-UA" sz="4000" b="1" dirty="0" smtClean="0"/>
              <a:t>від </a:t>
            </a:r>
            <a:r>
              <a:rPr lang="uk-UA" sz="4000" b="1" dirty="0"/>
              <a:t>п’єзометричної площини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41964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84" y="25896"/>
            <a:ext cx="4913134" cy="683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84969"/>
              </p:ext>
            </p:extLst>
          </p:nvPr>
        </p:nvGraphicFramePr>
        <p:xfrm>
          <a:off x="5261318" y="2761556"/>
          <a:ext cx="3936361" cy="684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Equation" r:id="rId4" imgW="1536033" imgH="266584" progId="Equation.DSMT4">
                  <p:embed/>
                </p:oleObj>
              </mc:Choice>
              <mc:Fallback>
                <p:oleObj name="Equation" r:id="rId4" imgW="1536033" imgH="26658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318" y="2761556"/>
                        <a:ext cx="3936361" cy="684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53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287524" y="126876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340933"/>
              </p:ext>
            </p:extLst>
          </p:nvPr>
        </p:nvGraphicFramePr>
        <p:xfrm>
          <a:off x="86716" y="3212976"/>
          <a:ext cx="8769760" cy="2141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Equation" r:id="rId3" imgW="1637589" imgH="393529" progId="Equation.DSMT4">
                  <p:embed/>
                </p:oleObj>
              </mc:Choice>
              <mc:Fallback>
                <p:oleObj name="Equation" r:id="rId3" imgW="1637589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16" y="3212976"/>
                        <a:ext cx="8769760" cy="21414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598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287524" y="126876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814623"/>
              </p:ext>
            </p:extLst>
          </p:nvPr>
        </p:nvGraphicFramePr>
        <p:xfrm>
          <a:off x="467544" y="3068960"/>
          <a:ext cx="834299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3" imgW="1143000" imgH="279400" progId="Equation.DSMT4">
                  <p:embed/>
                </p:oleObj>
              </mc:Choice>
              <mc:Fallback>
                <p:oleObj name="Equation" r:id="rId3" imgW="11430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68960"/>
                        <a:ext cx="8342996" cy="2016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123728" y="5301208"/>
            <a:ext cx="6761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/>
              <a:t>- </a:t>
            </a:r>
            <a:r>
              <a:rPr lang="uk-UA" sz="4800" b="1" dirty="0" err="1" smtClean="0"/>
              <a:t>горизонтальн</a:t>
            </a:r>
            <a:r>
              <a:rPr lang="ru-RU" sz="4800" b="1" dirty="0"/>
              <a:t>а</a:t>
            </a:r>
            <a:r>
              <a:rPr lang="uk-UA" sz="4800" b="1" dirty="0" smtClean="0"/>
              <a:t> складова </a:t>
            </a:r>
            <a:r>
              <a:rPr lang="uk-UA" sz="4800" b="1" dirty="0"/>
              <a:t>сили тиску</a:t>
            </a:r>
            <a:endParaRPr lang="uk-UA" sz="4800" b="1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317329"/>
              </p:ext>
            </p:extLst>
          </p:nvPr>
        </p:nvGraphicFramePr>
        <p:xfrm>
          <a:off x="2108672" y="5085184"/>
          <a:ext cx="919348" cy="114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Equation" r:id="rId5" imgW="228600" imgH="279400" progId="Equation.DSMT4">
                  <p:embed/>
                </p:oleObj>
              </mc:Choice>
              <mc:Fallback>
                <p:oleObj name="Equation" r:id="rId5" imgW="2286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672" y="5085184"/>
                        <a:ext cx="919348" cy="1149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571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295164" y="105273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" name="Прямоугольник 22"/>
          <p:cNvSpPr/>
          <p:nvPr/>
        </p:nvSpPr>
        <p:spPr>
          <a:xfrm>
            <a:off x="1907704" y="2708920"/>
            <a:ext cx="67618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/>
              <a:t>- </a:t>
            </a:r>
            <a:r>
              <a:rPr lang="uk-UA" sz="4800" dirty="0"/>
              <a:t>площі проекцій криволінійної поверхні на </a:t>
            </a:r>
            <a:r>
              <a:rPr lang="uk-UA" sz="4800" dirty="0" smtClean="0"/>
              <a:t>площини,</a:t>
            </a:r>
            <a:r>
              <a:rPr lang="uk-UA" sz="4800" dirty="0"/>
              <a:t> що нормальні до осей </a:t>
            </a:r>
            <a:r>
              <a:rPr lang="uk-UA" sz="4800" i="1" dirty="0"/>
              <a:t> </a:t>
            </a:r>
            <a:r>
              <a:rPr lang="en-US" sz="4800" dirty="0" smtClean="0"/>
              <a:t>“x”, “y”</a:t>
            </a:r>
            <a:r>
              <a:rPr lang="uk-UA" sz="4800" i="1" dirty="0" smtClean="0"/>
              <a:t> </a:t>
            </a:r>
            <a:endParaRPr lang="uk-UA" sz="4800" b="1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804484"/>
              </p:ext>
            </p:extLst>
          </p:nvPr>
        </p:nvGraphicFramePr>
        <p:xfrm>
          <a:off x="899592" y="2708920"/>
          <a:ext cx="848139" cy="90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Equation" r:id="rId3" imgW="266584" imgH="279279" progId="Equation.DSMT4">
                  <p:embed/>
                </p:oleObj>
              </mc:Choice>
              <mc:Fallback>
                <p:oleObj name="Equation" r:id="rId3" imgW="266584" imgH="27927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708920"/>
                        <a:ext cx="848139" cy="908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104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295164" y="105273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" name="Прямоугольник 22"/>
          <p:cNvSpPr/>
          <p:nvPr/>
        </p:nvSpPr>
        <p:spPr>
          <a:xfrm>
            <a:off x="1835696" y="4725144"/>
            <a:ext cx="6761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/>
              <a:t>- </a:t>
            </a:r>
            <a:r>
              <a:rPr lang="uk-UA" sz="4800" dirty="0"/>
              <a:t>вертикальна складова сили тиску</a:t>
            </a:r>
            <a:endParaRPr lang="uk-UA" sz="4800" b="1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018109"/>
              </p:ext>
            </p:extLst>
          </p:nvPr>
        </p:nvGraphicFramePr>
        <p:xfrm>
          <a:off x="1021879" y="2242825"/>
          <a:ext cx="6862489" cy="206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Equation" r:id="rId3" imgW="888614" imgH="266584" progId="Equation.DSMT4">
                  <p:embed/>
                </p:oleObj>
              </mc:Choice>
              <mc:Fallback>
                <p:oleObj name="Equation" r:id="rId3" imgW="888614" imgH="26658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879" y="2242825"/>
                        <a:ext cx="6862489" cy="2066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813324"/>
              </p:ext>
            </p:extLst>
          </p:nvPr>
        </p:nvGraphicFramePr>
        <p:xfrm>
          <a:off x="539552" y="4797152"/>
          <a:ext cx="76894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Equation" r:id="rId5" imgW="215619" imgH="266353" progId="Equation.DSMT4">
                  <p:embed/>
                </p:oleObj>
              </mc:Choice>
              <mc:Fallback>
                <p:oleObj name="Equation" r:id="rId5" imgW="215619" imgH="26635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797152"/>
                        <a:ext cx="768943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425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295164" y="105273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4077072"/>
            <a:ext cx="6761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/>
              <a:t>- </a:t>
            </a:r>
            <a:r>
              <a:rPr lang="uk-UA" sz="4800" dirty="0"/>
              <a:t>вертикальна складова сили тиску</a:t>
            </a:r>
            <a:endParaRPr lang="uk-UA" sz="4800" b="1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115924"/>
              </p:ext>
            </p:extLst>
          </p:nvPr>
        </p:nvGraphicFramePr>
        <p:xfrm>
          <a:off x="1279841" y="1916832"/>
          <a:ext cx="6599597" cy="198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Equation" r:id="rId3" imgW="888614" imgH="266584" progId="Equation.DSMT4">
                  <p:embed/>
                </p:oleObj>
              </mc:Choice>
              <mc:Fallback>
                <p:oleObj name="Equation" r:id="rId3" imgW="888614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841" y="1916832"/>
                        <a:ext cx="6599597" cy="19869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745003"/>
              </p:ext>
            </p:extLst>
          </p:nvPr>
        </p:nvGraphicFramePr>
        <p:xfrm>
          <a:off x="755576" y="4257092"/>
          <a:ext cx="76894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Equation" r:id="rId5" imgW="215619" imgH="266353" progId="Equation.DSMT4">
                  <p:embed/>
                </p:oleObj>
              </mc:Choice>
              <mc:Fallback>
                <p:oleObj name="Equation" r:id="rId5" imgW="215619" imgH="26635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257092"/>
                        <a:ext cx="768943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172881"/>
              </p:ext>
            </p:extLst>
          </p:nvPr>
        </p:nvGraphicFramePr>
        <p:xfrm>
          <a:off x="755576" y="5646732"/>
          <a:ext cx="1202965" cy="98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Equation" r:id="rId7" imgW="266353" imgH="215619" progId="Equation.DSMT4">
                  <p:embed/>
                </p:oleObj>
              </mc:Choice>
              <mc:Fallback>
                <p:oleObj name="Equation" r:id="rId7" imgW="266353" imgH="21561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646732"/>
                        <a:ext cx="1202965" cy="98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844080" y="5288340"/>
            <a:ext cx="6761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/>
              <a:t>- </a:t>
            </a:r>
            <a:r>
              <a:rPr lang="uk-UA" sz="4800" dirty="0"/>
              <a:t>вертикальна складова сили тиску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244340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295164" y="105273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418884"/>
              </p:ext>
            </p:extLst>
          </p:nvPr>
        </p:nvGraphicFramePr>
        <p:xfrm>
          <a:off x="115609" y="2376175"/>
          <a:ext cx="1202965" cy="98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3" imgW="266353" imgH="215619" progId="Equation.DSMT4">
                  <p:embed/>
                </p:oleObj>
              </mc:Choice>
              <mc:Fallback>
                <p:oleObj name="Equation" r:id="rId3" imgW="266353" imgH="21561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09" y="2376175"/>
                        <a:ext cx="1202965" cy="98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17092" y="2492896"/>
            <a:ext cx="83965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uk-UA" sz="4000" dirty="0" smtClean="0"/>
              <a:t>вертикальна </a:t>
            </a:r>
            <a:r>
              <a:rPr lang="uk-UA" sz="4000" dirty="0"/>
              <a:t>складова сили </a:t>
            </a:r>
            <a:r>
              <a:rPr lang="uk-UA" sz="4000" dirty="0" smtClean="0"/>
              <a:t>тиску</a:t>
            </a:r>
            <a:r>
              <a:rPr lang="en-US" sz="4000" b="1" dirty="0" smtClean="0"/>
              <a:t>, </a:t>
            </a:r>
            <a:r>
              <a:rPr lang="uk-UA" sz="4000" dirty="0"/>
              <a:t>об’єм тіла тиску, яке визначається як вертикальний стовп рідини, що спирається знизу на криволінійну поверхню і обмежений зверху п’єзометричною площиною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3510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295164" y="83671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98"/>
            <a:ext cx="6675424" cy="511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381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295164" y="83671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2587"/>
            <a:ext cx="5976664" cy="53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987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295164" y="83671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4127"/>
            <a:ext cx="6300816" cy="45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620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295164" y="83671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871024"/>
              </p:ext>
            </p:extLst>
          </p:nvPr>
        </p:nvGraphicFramePr>
        <p:xfrm>
          <a:off x="194903" y="2348880"/>
          <a:ext cx="8754193" cy="2598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Equation" r:id="rId3" imgW="1218671" imgH="355446" progId="Equation.DSMT4">
                  <p:embed/>
                </p:oleObj>
              </mc:Choice>
              <mc:Fallback>
                <p:oleObj name="Equation" r:id="rId3" imgW="1218671" imgH="3554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03" y="2348880"/>
                        <a:ext cx="8754193" cy="2598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52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476218"/>
              </p:ext>
            </p:extLst>
          </p:nvPr>
        </p:nvGraphicFramePr>
        <p:xfrm>
          <a:off x="188823" y="1988840"/>
          <a:ext cx="8955177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3" imgW="2717800" imgH="520700" progId="Equation.DSMT4">
                  <p:embed/>
                </p:oleObj>
              </mc:Choice>
              <mc:Fallback>
                <p:oleObj name="Equation" r:id="rId3" imgW="2717800" imgH="520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823" y="1988840"/>
                        <a:ext cx="8955177" cy="172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128296"/>
              </p:ext>
            </p:extLst>
          </p:nvPr>
        </p:nvGraphicFramePr>
        <p:xfrm>
          <a:off x="167510" y="4365104"/>
          <a:ext cx="8808979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5" imgW="3492500" imgH="546100" progId="Equation.DSMT4">
                  <p:embed/>
                </p:oleObj>
              </mc:Choice>
              <mc:Fallback>
                <p:oleObj name="Equation" r:id="rId5" imgW="3492500" imgH="546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10" y="4365104"/>
                        <a:ext cx="8808979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0377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912741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590793"/>
              </p:ext>
            </p:extLst>
          </p:nvPr>
        </p:nvGraphicFramePr>
        <p:xfrm>
          <a:off x="1763688" y="1992929"/>
          <a:ext cx="5616624" cy="166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Equation" r:id="rId3" imgW="1218671" imgH="355446" progId="Equation.DSMT4">
                  <p:embed/>
                </p:oleObj>
              </mc:Choice>
              <mc:Fallback>
                <p:oleObj name="Equation" r:id="rId3" imgW="1218671" imgH="3554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992929"/>
                        <a:ext cx="5616624" cy="1667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60" y="3660363"/>
            <a:ext cx="3852540" cy="303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546388"/>
              </p:ext>
            </p:extLst>
          </p:nvPr>
        </p:nvGraphicFramePr>
        <p:xfrm>
          <a:off x="5292080" y="4365104"/>
          <a:ext cx="3460045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Equation" r:id="rId6" imgW="1002865" imgH="558558" progId="Equation.DSMT4">
                  <p:embed/>
                </p:oleObj>
              </mc:Choice>
              <mc:Fallback>
                <p:oleObj name="Equation" r:id="rId6" imgW="1002865" imgH="55855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365104"/>
                        <a:ext cx="3460045" cy="1944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096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912741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451863"/>
              </p:ext>
            </p:extLst>
          </p:nvPr>
        </p:nvGraphicFramePr>
        <p:xfrm>
          <a:off x="1763688" y="1992929"/>
          <a:ext cx="5616624" cy="166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Equation" r:id="rId3" imgW="1218671" imgH="355446" progId="Equation.DSMT4">
                  <p:embed/>
                </p:oleObj>
              </mc:Choice>
              <mc:Fallback>
                <p:oleObj name="Equation" r:id="rId3" imgW="1218671" imgH="3554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992929"/>
                        <a:ext cx="5616624" cy="1667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60" y="3660363"/>
            <a:ext cx="3852540" cy="303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557460"/>
              </p:ext>
            </p:extLst>
          </p:nvPr>
        </p:nvGraphicFramePr>
        <p:xfrm>
          <a:off x="5292080" y="4365104"/>
          <a:ext cx="3460045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Equation" r:id="rId6" imgW="1002865" imgH="558558" progId="Equation.DSMT4">
                  <p:embed/>
                </p:oleObj>
              </mc:Choice>
              <mc:Fallback>
                <p:oleObj name="Equation" r:id="rId6" imgW="1002865" imgH="55855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365104"/>
                        <a:ext cx="3460045" cy="1944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6583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912741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2896"/>
            <a:ext cx="837766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979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912741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2896"/>
            <a:ext cx="837766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960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912741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2897"/>
            <a:ext cx="5472609" cy="272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89734"/>
              </p:ext>
            </p:extLst>
          </p:nvPr>
        </p:nvGraphicFramePr>
        <p:xfrm>
          <a:off x="486643" y="4930610"/>
          <a:ext cx="8224415" cy="166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Equation" r:id="rId4" imgW="2870200" imgH="584200" progId="Equation.DSMT4">
                  <p:embed/>
                </p:oleObj>
              </mc:Choice>
              <mc:Fallback>
                <p:oleObj name="Equation" r:id="rId4" imgW="2870200" imgH="584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43" y="4930610"/>
                        <a:ext cx="8224415" cy="1666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57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912741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2897"/>
            <a:ext cx="3960441" cy="197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50079"/>
              </p:ext>
            </p:extLst>
          </p:nvPr>
        </p:nvGraphicFramePr>
        <p:xfrm>
          <a:off x="358274" y="4869160"/>
          <a:ext cx="8534955" cy="90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Equation" r:id="rId4" imgW="5118100" imgH="546100" progId="Equation.DSMT4">
                  <p:embed/>
                </p:oleObj>
              </mc:Choice>
              <mc:Fallback>
                <p:oleObj name="Equation" r:id="rId4" imgW="5118100" imgH="546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74" y="4869160"/>
                        <a:ext cx="8534955" cy="905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763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912741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2897"/>
            <a:ext cx="3960441" cy="197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06597"/>
              </p:ext>
            </p:extLst>
          </p:nvPr>
        </p:nvGraphicFramePr>
        <p:xfrm>
          <a:off x="323528" y="4454571"/>
          <a:ext cx="7819486" cy="207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Equation" r:id="rId4" imgW="2413000" imgH="635000" progId="Equation.DSMT4">
                  <p:embed/>
                </p:oleObj>
              </mc:Choice>
              <mc:Fallback>
                <p:oleObj name="Equation" r:id="rId4" imgW="2413000" imgH="63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454571"/>
                        <a:ext cx="7819486" cy="2070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868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912741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2897"/>
            <a:ext cx="3960441" cy="197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1440" name="Объект 614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442602"/>
              </p:ext>
            </p:extLst>
          </p:nvPr>
        </p:nvGraphicFramePr>
        <p:xfrm>
          <a:off x="334204" y="4467271"/>
          <a:ext cx="8918316" cy="2058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Equation" r:id="rId4" imgW="3962400" imgH="914400" progId="Equation.DSMT4">
                  <p:embed/>
                </p:oleObj>
              </mc:Choice>
              <mc:Fallback>
                <p:oleObj name="Equation" r:id="rId4" imgW="39624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04" y="4467271"/>
                        <a:ext cx="8918316" cy="20580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1443" name="Объект 614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427522"/>
              </p:ext>
            </p:extLst>
          </p:nvPr>
        </p:nvGraphicFramePr>
        <p:xfrm>
          <a:off x="5724128" y="2492897"/>
          <a:ext cx="1187624" cy="181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Equation" r:id="rId6" imgW="165028" imgH="228501" progId="Equation.DSMT4">
                  <p:embed/>
                </p:oleObj>
              </mc:Choice>
              <mc:Fallback>
                <p:oleObj name="Equation" r:id="rId6" imgW="165028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492897"/>
                        <a:ext cx="1187624" cy="1818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806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912741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06" y="2236180"/>
            <a:ext cx="3960441" cy="197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14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1444" name="Объект 614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108779"/>
              </p:ext>
            </p:extLst>
          </p:nvPr>
        </p:nvGraphicFramePr>
        <p:xfrm>
          <a:off x="162895" y="4365104"/>
          <a:ext cx="881821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Equation" r:id="rId4" imgW="3797300" imgH="368300" progId="Equation.DSMT4">
                  <p:embed/>
                </p:oleObj>
              </mc:Choice>
              <mc:Fallback>
                <p:oleObj name="Equation" r:id="rId4" imgW="37973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95" y="4365104"/>
                        <a:ext cx="8818210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1446" name="Объект 614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70633"/>
              </p:ext>
            </p:extLst>
          </p:nvPr>
        </p:nvGraphicFramePr>
        <p:xfrm>
          <a:off x="1043607" y="5445224"/>
          <a:ext cx="7113847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Equation" r:id="rId6" imgW="2933700" imgH="508000" progId="Equation.DSMT4">
                  <p:embed/>
                </p:oleObj>
              </mc:Choice>
              <mc:Fallback>
                <p:oleObj name="Equation" r:id="rId6" imgW="29337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7" y="5445224"/>
                        <a:ext cx="7113847" cy="12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411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912741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14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4706"/>
            <a:ext cx="6120680" cy="446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74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392259"/>
              </p:ext>
            </p:extLst>
          </p:nvPr>
        </p:nvGraphicFramePr>
        <p:xfrm>
          <a:off x="-73041" y="1772816"/>
          <a:ext cx="9217041" cy="2996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Equation" r:id="rId3" imgW="1549400" imgH="508000" progId="Equation.DSMT4">
                  <p:embed/>
                </p:oleObj>
              </mc:Choice>
              <mc:Fallback>
                <p:oleObj name="Equation" r:id="rId3" imgW="15494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041" y="1772816"/>
                        <a:ext cx="9217041" cy="2996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376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Л4.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912741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СИЛА ТИСКУ НА </a:t>
            </a:r>
            <a:r>
              <a:rPr lang="uk-UA" sz="4000" b="1" dirty="0">
                <a:solidFill>
                  <a:srgbClr val="FF0000"/>
                </a:solidFill>
              </a:rPr>
              <a:t>КРИВОЛІНІЙНІ </a:t>
            </a:r>
            <a:r>
              <a:rPr lang="uk-UA" sz="4000" b="1" dirty="0"/>
              <a:t>ПОВЕРХНІ</a:t>
            </a:r>
            <a:endParaRPr lang="uk-UA" sz="4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14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36181"/>
            <a:ext cx="4464496" cy="45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67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1832"/>
            <a:ext cx="4433623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142189"/>
              </p:ext>
            </p:extLst>
          </p:nvPr>
        </p:nvGraphicFramePr>
        <p:xfrm>
          <a:off x="202844" y="5879579"/>
          <a:ext cx="8738312" cy="97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Equation" r:id="rId4" imgW="2463800" imgH="279400" progId="Equation.DSMT4">
                  <p:embed/>
                </p:oleObj>
              </mc:Choice>
              <mc:Fallback>
                <p:oleObj name="Equation" r:id="rId4" imgW="2463800" imgH="279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44" y="5879579"/>
                        <a:ext cx="8738312" cy="978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48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751054" cy="423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10508"/>
              </p:ext>
            </p:extLst>
          </p:nvPr>
        </p:nvGraphicFramePr>
        <p:xfrm>
          <a:off x="218638" y="4387107"/>
          <a:ext cx="8925362" cy="660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Equation" r:id="rId4" imgW="3987800" imgH="292100" progId="Equation.DSMT4">
                  <p:embed/>
                </p:oleObj>
              </mc:Choice>
              <mc:Fallback>
                <p:oleObj name="Equation" r:id="rId4" imgW="3987800" imgH="292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38" y="4387107"/>
                        <a:ext cx="8925362" cy="660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108896"/>
              </p:ext>
            </p:extLst>
          </p:nvPr>
        </p:nvGraphicFramePr>
        <p:xfrm>
          <a:off x="238944" y="5229200"/>
          <a:ext cx="856662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Equation" r:id="rId6" imgW="4394200" imgH="292100" progId="Equation.DSMT4">
                  <p:embed/>
                </p:oleObj>
              </mc:Choice>
              <mc:Fallback>
                <p:oleObj name="Equation" r:id="rId6" imgW="4394200" imgH="2921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44" y="5229200"/>
                        <a:ext cx="8566629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374937"/>
              </p:ext>
            </p:extLst>
          </p:nvPr>
        </p:nvGraphicFramePr>
        <p:xfrm>
          <a:off x="107504" y="5949280"/>
          <a:ext cx="9036496" cy="44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Equation" r:id="rId8" imgW="5168900" imgH="254000" progId="Equation.DSMT4">
                  <p:embed/>
                </p:oleObj>
              </mc:Choice>
              <mc:Fallback>
                <p:oleObj name="Equation" r:id="rId8" imgW="5168900" imgH="2540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949280"/>
                        <a:ext cx="9036496" cy="4493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01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265116" cy="40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869669"/>
              </p:ext>
            </p:extLst>
          </p:nvPr>
        </p:nvGraphicFramePr>
        <p:xfrm>
          <a:off x="4788024" y="1052736"/>
          <a:ext cx="4290684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4" imgW="914400" imgH="279400" progId="Equation.DSMT4">
                  <p:embed/>
                </p:oleObj>
              </mc:Choice>
              <mc:Fallback>
                <p:oleObj name="Equation" r:id="rId4" imgW="9144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052736"/>
                        <a:ext cx="4290684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847969"/>
              </p:ext>
            </p:extLst>
          </p:nvPr>
        </p:nvGraphicFramePr>
        <p:xfrm>
          <a:off x="5652120" y="2564904"/>
          <a:ext cx="3370480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Equation" r:id="rId6" imgW="1104421" imgH="545863" progId="Equation.DSMT4">
                  <p:embed/>
                </p:oleObj>
              </mc:Choice>
              <mc:Fallback>
                <p:oleObj name="Equation" r:id="rId6" imgW="1104421" imgH="54586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564904"/>
                        <a:ext cx="3370480" cy="1656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91313"/>
              </p:ext>
            </p:extLst>
          </p:nvPr>
        </p:nvGraphicFramePr>
        <p:xfrm>
          <a:off x="4211960" y="4437112"/>
          <a:ext cx="4436871" cy="192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Equation" r:id="rId8" imgW="1295400" imgH="558800" progId="Equation.DSMT4">
                  <p:embed/>
                </p:oleObj>
              </mc:Choice>
              <mc:Fallback>
                <p:oleObj name="Equation" r:id="rId8" imgW="1295400" imgH="558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437112"/>
                        <a:ext cx="4436871" cy="19248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239625"/>
              </p:ext>
            </p:extLst>
          </p:nvPr>
        </p:nvGraphicFramePr>
        <p:xfrm>
          <a:off x="203176" y="5229200"/>
          <a:ext cx="2624895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Equation" r:id="rId10" imgW="876300" imgH="508000" progId="Equation.DSMT4">
                  <p:embed/>
                </p:oleObj>
              </mc:Choice>
              <mc:Fallback>
                <p:oleObj name="Equation" r:id="rId10" imgW="876300" imgH="508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76" y="5229200"/>
                        <a:ext cx="2624895" cy="1512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26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460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/>
              <a:t>Властивості</a:t>
            </a:r>
            <a:r>
              <a:rPr lang="uk-UA" sz="4400" dirty="0" smtClean="0"/>
              <a:t> гідростатичного тиску: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792" y="1389659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uk-UA" sz="4400" dirty="0" err="1" smtClean="0"/>
              <a:t>Спрямован</a:t>
            </a:r>
            <a:r>
              <a:rPr lang="uk-UA" sz="4400" dirty="0" smtClean="0"/>
              <a:t> </a:t>
            </a:r>
            <a:r>
              <a:rPr lang="uk-UA" sz="4400" dirty="0" smtClean="0">
                <a:solidFill>
                  <a:srgbClr val="FF0000"/>
                </a:solidFill>
              </a:rPr>
              <a:t>по нормалі </a:t>
            </a:r>
            <a:r>
              <a:rPr lang="uk-UA" sz="4400" dirty="0" smtClean="0"/>
              <a:t>до поверхні, на яку він діє;</a:t>
            </a:r>
          </a:p>
          <a:p>
            <a:pPr marL="742950" indent="-742950">
              <a:buAutoNum type="arabicPeriod"/>
            </a:pPr>
            <a:r>
              <a:rPr lang="uk-UA" sz="4400" dirty="0" smtClean="0"/>
              <a:t>В будь-якій точці рідини він </a:t>
            </a:r>
            <a:r>
              <a:rPr lang="uk-UA" sz="4400" dirty="0" smtClean="0">
                <a:solidFill>
                  <a:srgbClr val="FF0000"/>
                </a:solidFill>
              </a:rPr>
              <a:t>однаковий</a:t>
            </a:r>
            <a:r>
              <a:rPr lang="uk-UA" sz="4400" dirty="0" smtClean="0"/>
              <a:t> за всіма напрямами;</a:t>
            </a:r>
          </a:p>
          <a:p>
            <a:pPr marL="742950" indent="-742950">
              <a:buAutoNum type="arabicPeriod"/>
            </a:pPr>
            <a:r>
              <a:rPr lang="uk-UA" sz="4400" dirty="0" smtClean="0"/>
              <a:t>Гідростатичний тиск потенційна функція (визначає тільки </a:t>
            </a:r>
            <a:r>
              <a:rPr lang="uk-UA" sz="4400" dirty="0" smtClean="0">
                <a:solidFill>
                  <a:srgbClr val="FF0000"/>
                </a:solidFill>
              </a:rPr>
              <a:t>положення</a:t>
            </a:r>
            <a:r>
              <a:rPr lang="uk-UA" sz="4400" dirty="0" smtClean="0"/>
              <a:t> в просторі).</a:t>
            </a:r>
            <a:endParaRPr lang="ru-RU" sz="4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7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9" y="836712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/>
              <a:t>Основне рівняння гідростатики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0496" y="4057233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/>
              <a:t>добуток </a:t>
            </a:r>
            <a:r>
              <a:rPr lang="uk-UA" sz="4400" b="1" dirty="0" err="1"/>
              <a:t>pg=γ</a:t>
            </a:r>
            <a:r>
              <a:rPr lang="uk-UA" sz="4400" dirty="0"/>
              <a:t>, </a:t>
            </a:r>
            <a:r>
              <a:rPr lang="uk-UA" sz="4400" dirty="0" smtClean="0"/>
              <a:t> </a:t>
            </a:r>
            <a:r>
              <a:rPr lang="uk-UA" sz="4400" b="1" dirty="0"/>
              <a:t>γ</a:t>
            </a:r>
            <a:r>
              <a:rPr lang="uk-UA" sz="4400" dirty="0"/>
              <a:t> — питома вага даної </a:t>
            </a:r>
            <a:r>
              <a:rPr lang="uk-UA" sz="4400" dirty="0" smtClean="0"/>
              <a:t>рідини, </a:t>
            </a:r>
            <a:r>
              <a:rPr lang="en-US" sz="4400" b="1" dirty="0" smtClean="0">
                <a:solidFill>
                  <a:srgbClr val="FF0000"/>
                </a:solidFill>
              </a:rPr>
              <a:t>p</a:t>
            </a:r>
            <a:r>
              <a:rPr lang="en-US" sz="4400" dirty="0" smtClean="0"/>
              <a:t> – </a:t>
            </a:r>
            <a:r>
              <a:rPr lang="uk-UA" sz="4400" dirty="0" err="1" smtClean="0"/>
              <a:t>гідростаичний</a:t>
            </a:r>
            <a:r>
              <a:rPr lang="uk-UA" sz="4400" dirty="0" smtClean="0"/>
              <a:t> тиск (</a:t>
            </a:r>
            <a:r>
              <a:rPr lang="uk-UA" sz="4400" b="1" dirty="0" smtClean="0">
                <a:solidFill>
                  <a:srgbClr val="FF0000"/>
                </a:solidFill>
              </a:rPr>
              <a:t>Па</a:t>
            </a:r>
            <a:r>
              <a:rPr lang="uk-UA" sz="4400" dirty="0" smtClean="0"/>
              <a:t> - Паскаль), </a:t>
            </a:r>
            <a:r>
              <a:rPr lang="en-US" sz="4400" b="1" dirty="0" smtClean="0">
                <a:solidFill>
                  <a:srgbClr val="FF0000"/>
                </a:solidFill>
              </a:rPr>
              <a:t>z</a:t>
            </a:r>
            <a:r>
              <a:rPr lang="en-US" sz="4400" dirty="0" smtClean="0"/>
              <a:t> -</a:t>
            </a:r>
            <a:r>
              <a:rPr lang="uk-UA" sz="4400" dirty="0" smtClean="0"/>
              <a:t> </a:t>
            </a:r>
            <a:r>
              <a:rPr lang="uk-UA" sz="4400" dirty="0"/>
              <a:t>координата положення</a:t>
            </a:r>
            <a:r>
              <a:rPr lang="en-US" sz="4400" dirty="0" smtClean="0"/>
              <a:t> </a:t>
            </a:r>
            <a:r>
              <a:rPr lang="ru-RU" sz="4400" dirty="0" smtClean="0"/>
              <a:t>(</a:t>
            </a:r>
            <a:r>
              <a:rPr lang="ru-RU" sz="4400" b="1" dirty="0" smtClean="0">
                <a:solidFill>
                  <a:srgbClr val="FF0000"/>
                </a:solidFill>
              </a:rPr>
              <a:t>м</a:t>
            </a:r>
            <a:r>
              <a:rPr lang="ru-RU" sz="4400" dirty="0" smtClean="0"/>
              <a:t>)</a:t>
            </a:r>
            <a:endParaRPr lang="ru-RU" sz="4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472091"/>
              </p:ext>
            </p:extLst>
          </p:nvPr>
        </p:nvGraphicFramePr>
        <p:xfrm>
          <a:off x="1821656" y="1412776"/>
          <a:ext cx="5500688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Формула" r:id="rId3" imgW="838080" imgH="419040" progId="Equation.3">
                  <p:embed/>
                </p:oleObj>
              </mc:Choice>
              <mc:Fallback>
                <p:oleObj name="Формула" r:id="rId3" imgW="83808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656" y="1412776"/>
                        <a:ext cx="5500688" cy="275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812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648</Words>
  <Application>Microsoft Office PowerPoint</Application>
  <PresentationFormat>Экран (4:3)</PresentationFormat>
  <Paragraphs>109</Paragraphs>
  <Slides>40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Тема Office</vt:lpstr>
      <vt:lpstr>Формула</vt:lpstr>
      <vt:lpstr>MathType 6.0 Equation</vt:lpstr>
      <vt:lpstr>Л4. Технічна механіка рідини та газу 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Л4.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  <vt:lpstr>Л4. Технічна механіка рідини та газу www.k123.com.ua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Технічна механіка рідини та газу</dc:title>
  <dc:creator>y</dc:creator>
  <cp:lastModifiedBy>y</cp:lastModifiedBy>
  <cp:revision>47</cp:revision>
  <dcterms:created xsi:type="dcterms:W3CDTF">2016-11-06T13:07:22Z</dcterms:created>
  <dcterms:modified xsi:type="dcterms:W3CDTF">2016-11-20T22:49:43Z</dcterms:modified>
</cp:coreProperties>
</file>