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95" r:id="rId5"/>
    <p:sldId id="296" r:id="rId6"/>
    <p:sldId id="297" r:id="rId7"/>
    <p:sldId id="261" r:id="rId8"/>
    <p:sldId id="298" r:id="rId9"/>
    <p:sldId id="299" r:id="rId10"/>
    <p:sldId id="282" r:id="rId11"/>
    <p:sldId id="300" r:id="rId12"/>
    <p:sldId id="301" r:id="rId13"/>
    <p:sldId id="302" r:id="rId14"/>
    <p:sldId id="303" r:id="rId15"/>
    <p:sldId id="304" r:id="rId16"/>
    <p:sldId id="306" r:id="rId17"/>
    <p:sldId id="305" r:id="rId18"/>
    <p:sldId id="307" r:id="rId19"/>
    <p:sldId id="284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283" r:id="rId34"/>
    <p:sldId id="321" r:id="rId35"/>
    <p:sldId id="322" r:id="rId36"/>
    <p:sldId id="285" r:id="rId37"/>
    <p:sldId id="286" r:id="rId38"/>
    <p:sldId id="324" r:id="rId39"/>
    <p:sldId id="323" r:id="rId40"/>
    <p:sldId id="289" r:id="rId41"/>
    <p:sldId id="325" r:id="rId42"/>
    <p:sldId id="290" r:id="rId43"/>
    <p:sldId id="327" r:id="rId44"/>
    <p:sldId id="335" r:id="rId45"/>
    <p:sldId id="336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26" r:id="rId54"/>
    <p:sldId id="288" r:id="rId55"/>
    <p:sldId id="291" r:id="rId56"/>
    <p:sldId id="292" r:id="rId57"/>
    <p:sldId id="29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9.wmf"/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4" Type="http://schemas.openxmlformats.org/officeDocument/2006/relationships/image" Target="../media/image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4" Type="http://schemas.openxmlformats.org/officeDocument/2006/relationships/image" Target="../media/image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9.wmf"/><Relationship Id="rId4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8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6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8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4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4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1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5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7EE90-130B-4252-8A76-191D0B3735B3}" type="datetimeFigureOut">
              <a:rPr lang="ru-RU" smtClean="0"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A4D8-50A3-4DE4-965B-1804E3A0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2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9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23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8821" y="1916832"/>
            <a:ext cx="7933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/>
              <a:t>Технічна механіка </a:t>
            </a:r>
            <a:r>
              <a:rPr lang="uk-UA" sz="6000" b="1" dirty="0"/>
              <a:t>рідини і </a:t>
            </a:r>
            <a:r>
              <a:rPr lang="uk-UA" sz="6000" b="1" dirty="0" smtClean="0"/>
              <a:t>газів</a:t>
            </a:r>
          </a:p>
          <a:p>
            <a:pPr algn="ctr"/>
            <a:r>
              <a:rPr lang="en-US" sz="6000" b="1" dirty="0">
                <a:solidFill>
                  <a:schemeClr val="tx2"/>
                </a:solidFill>
              </a:rPr>
              <a:t>www.k123.com.ua</a:t>
            </a:r>
            <a:endParaRPr lang="uk-UA" sz="6000" b="1" dirty="0" smtClean="0"/>
          </a:p>
          <a:p>
            <a:pPr algn="ctr"/>
            <a:r>
              <a:rPr lang="uk-UA" sz="6000" b="1" dirty="0" smtClean="0"/>
              <a:t>(</a:t>
            </a:r>
            <a:r>
              <a:rPr lang="uk-UA" sz="6000" b="1" dirty="0" err="1" smtClean="0"/>
              <a:t>ТМРіГ</a:t>
            </a:r>
            <a:r>
              <a:rPr lang="uk-UA" sz="6000" b="1" dirty="0" smtClean="0"/>
              <a:t>)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012607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83671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Гідростатичний </a:t>
            </a:r>
            <a:r>
              <a:rPr lang="uk-UA" sz="4400" b="1" dirty="0">
                <a:solidFill>
                  <a:srgbClr val="FF0000"/>
                </a:solidFill>
              </a:rPr>
              <a:t>тиск </a:t>
            </a:r>
            <a:r>
              <a:rPr lang="uk-UA" sz="4400" b="1" dirty="0"/>
              <a:t>у </a:t>
            </a:r>
            <a:r>
              <a:rPr lang="uk-UA" sz="4400" b="1" dirty="0" smtClean="0"/>
              <a:t>центрі ваги змоченої поверхні: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4365104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/>
              <a:t>Розмірність [</a:t>
            </a:r>
            <a:r>
              <a:rPr lang="uk-UA" sz="4400" i="1" dirty="0"/>
              <a:t>р</a:t>
            </a:r>
            <a:r>
              <a:rPr lang="uk-UA" sz="4400" dirty="0"/>
              <a:t>]</a:t>
            </a:r>
            <a:r>
              <a:rPr lang="uk-UA" sz="4400" i="1" dirty="0"/>
              <a:t> </a:t>
            </a:r>
            <a:r>
              <a:rPr lang="uk-UA" sz="4400" dirty="0"/>
              <a:t>дорівнює розмірності напруження, тобто [</a:t>
            </a:r>
            <a:r>
              <a:rPr lang="uk-UA" sz="4400" i="1" dirty="0"/>
              <a:t>р</a:t>
            </a:r>
            <a:r>
              <a:rPr lang="uk-UA" sz="4400" dirty="0"/>
              <a:t>]= [</a:t>
            </a:r>
            <a:r>
              <a:rPr lang="uk-UA" sz="4400" dirty="0">
                <a:solidFill>
                  <a:srgbClr val="FF0000"/>
                </a:solidFill>
              </a:rPr>
              <a:t>Па</a:t>
            </a:r>
            <a:r>
              <a:rPr lang="uk-UA" sz="4400" dirty="0"/>
              <a:t>] </a:t>
            </a:r>
            <a:r>
              <a:rPr lang="uk-UA" sz="4400" dirty="0" smtClean="0"/>
              <a:t>(</a:t>
            </a:r>
            <a:r>
              <a:rPr lang="uk-UA" sz="4400" dirty="0" smtClean="0">
                <a:solidFill>
                  <a:srgbClr val="FF0000"/>
                </a:solidFill>
              </a:rPr>
              <a:t>Паскаль</a:t>
            </a:r>
            <a:r>
              <a:rPr lang="uk-UA" sz="4400" dirty="0" smtClean="0"/>
              <a:t>) чи </a:t>
            </a:r>
            <a:r>
              <a:rPr lang="uk-UA" sz="4400" dirty="0"/>
              <a:t>[кгс/м</a:t>
            </a:r>
            <a:r>
              <a:rPr lang="uk-UA" sz="4400" baseline="30000" dirty="0"/>
              <a:t>2</a:t>
            </a:r>
            <a:r>
              <a:rPr lang="uk-UA" sz="4400" dirty="0"/>
              <a:t>]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751762"/>
              </p:ext>
            </p:extLst>
          </p:nvPr>
        </p:nvGraphicFramePr>
        <p:xfrm>
          <a:off x="107504" y="2257434"/>
          <a:ext cx="5839069" cy="206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3" imgW="647700" imgH="228600" progId="Equation.DSMT4">
                  <p:embed/>
                </p:oleObj>
              </mc:Choice>
              <mc:Fallback>
                <p:oleObj name="Equation" r:id="rId3" imgW="6477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257434"/>
                        <a:ext cx="5839069" cy="206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300193" y="2615208"/>
            <a:ext cx="2592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[</a:t>
            </a:r>
            <a:r>
              <a:rPr lang="uk-UA" sz="4400" dirty="0">
                <a:solidFill>
                  <a:srgbClr val="FF0000"/>
                </a:solidFill>
              </a:rPr>
              <a:t>Па</a:t>
            </a:r>
            <a:r>
              <a:rPr lang="uk-UA" sz="4400" dirty="0" smtClean="0"/>
              <a:t>]</a:t>
            </a:r>
          </a:p>
          <a:p>
            <a:r>
              <a:rPr lang="uk-UA" sz="4400" dirty="0" smtClean="0"/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Паскаль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19948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Сила гідростатичного тиску </a:t>
            </a:r>
            <a:r>
              <a:rPr lang="uk-UA" sz="4800" b="1" dirty="0" smtClean="0"/>
              <a:t>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4800" b="1" dirty="0" smtClean="0"/>
              <a:t> тиску на вільну поверхню рідини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229200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тиск в центрі ваги змоченої поверхні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Па</a:t>
            </a:r>
            <a:r>
              <a:rPr lang="uk-UA" sz="4400" dirty="0" smtClean="0"/>
              <a:t>]</a:t>
            </a:r>
            <a:endParaRPr lang="uk-UA" sz="4400" dirty="0"/>
          </a:p>
          <a:p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46429"/>
              </p:ext>
            </p:extLst>
          </p:nvPr>
        </p:nvGraphicFramePr>
        <p:xfrm>
          <a:off x="657225" y="5164138"/>
          <a:ext cx="16494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7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5164138"/>
                        <a:ext cx="1649413" cy="151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436881"/>
              </p:ext>
            </p:extLst>
          </p:nvPr>
        </p:nvGraphicFramePr>
        <p:xfrm>
          <a:off x="1079500" y="3000375"/>
          <a:ext cx="4900613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8"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3000375"/>
                        <a:ext cx="4900613" cy="2062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800304" y="3429000"/>
            <a:ext cx="2178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Н</a:t>
            </a:r>
            <a:r>
              <a:rPr lang="uk-UA" sz="4400" dirty="0" smtClean="0"/>
              <a:t>]</a:t>
            </a:r>
          </a:p>
          <a:p>
            <a:r>
              <a:rPr lang="uk-UA" sz="4400" dirty="0" smtClean="0"/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Ньютон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0810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5720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Сила гідростатичного тиску </a:t>
            </a:r>
            <a:r>
              <a:rPr lang="uk-UA" sz="4800" b="1" dirty="0" smtClean="0"/>
              <a:t>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4800" b="1" dirty="0" smtClean="0"/>
              <a:t> тиску на вільну поверхню рідини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4077444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тиск в центрі ваги змоченої поверхні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Па</a:t>
            </a:r>
            <a:r>
              <a:rPr lang="uk-UA" sz="4400" dirty="0" smtClean="0"/>
              <a:t>]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89464"/>
              </p:ext>
            </p:extLst>
          </p:nvPr>
        </p:nvGraphicFramePr>
        <p:xfrm>
          <a:off x="1187624" y="3861048"/>
          <a:ext cx="164941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4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861048"/>
                        <a:ext cx="1649413" cy="1511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41146"/>
              </p:ext>
            </p:extLst>
          </p:nvPr>
        </p:nvGraphicFramePr>
        <p:xfrm>
          <a:off x="755576" y="2897941"/>
          <a:ext cx="899592" cy="11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5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97941"/>
                        <a:ext cx="899592" cy="1196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691680" y="2681336"/>
            <a:ext cx="62502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центр ваги змоченої поверхні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м</a:t>
            </a:r>
            <a:r>
              <a:rPr lang="uk-UA" sz="4400" dirty="0" smtClean="0"/>
              <a:t>]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914779"/>
              </p:ext>
            </p:extLst>
          </p:nvPr>
        </p:nvGraphicFramePr>
        <p:xfrm>
          <a:off x="323528" y="5301208"/>
          <a:ext cx="3388445" cy="142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6" name="Equation" r:id="rId7" imgW="545760" imgH="228600" progId="Equation.DSMT4">
                  <p:embed/>
                </p:oleObj>
              </mc:Choice>
              <mc:Fallback>
                <p:oleObj name="Equation" r:id="rId7" imgW="545760" imgH="22860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01208"/>
                        <a:ext cx="3388445" cy="1425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684848" y="5661248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сила тиску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Н</a:t>
            </a:r>
            <a:r>
              <a:rPr lang="uk-UA" sz="4400" dirty="0" smtClean="0"/>
              <a:t>]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8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5720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Сила гідростатичного тиску </a:t>
            </a:r>
            <a:r>
              <a:rPr lang="uk-UA" sz="4800" b="1" dirty="0" smtClean="0"/>
              <a:t>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4800" b="1" dirty="0" smtClean="0"/>
              <a:t> тиску на вільну поверхню рідини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949280"/>
            <a:ext cx="5725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момент інерції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м</a:t>
            </a:r>
            <a:r>
              <a:rPr lang="uk-UA" sz="4400" baseline="30000" dirty="0" smtClean="0">
                <a:solidFill>
                  <a:srgbClr val="FF0000"/>
                </a:solidFill>
              </a:rPr>
              <a:t>4</a:t>
            </a:r>
            <a:r>
              <a:rPr lang="uk-UA" sz="4400" dirty="0" smtClean="0"/>
              <a:t>]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266404" y="4690821"/>
            <a:ext cx="78843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глибина занурення центру тиску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м</a:t>
            </a:r>
            <a:r>
              <a:rPr lang="uk-UA" sz="4400" dirty="0" smtClean="0"/>
              <a:t>]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79808"/>
              </p:ext>
            </p:extLst>
          </p:nvPr>
        </p:nvGraphicFramePr>
        <p:xfrm>
          <a:off x="1547664" y="2489671"/>
          <a:ext cx="527738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Equation" r:id="rId3" imgW="927100" imgH="431800" progId="Equation.DSMT4">
                  <p:embed/>
                </p:oleObj>
              </mc:Choice>
              <mc:Fallback>
                <p:oleObj name="Equation" r:id="rId3" imgW="927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489671"/>
                        <a:ext cx="5277386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941452"/>
              </p:ext>
            </p:extLst>
          </p:nvPr>
        </p:nvGraphicFramePr>
        <p:xfrm>
          <a:off x="251520" y="4437112"/>
          <a:ext cx="1152128" cy="138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437112"/>
                        <a:ext cx="1152128" cy="1382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226688"/>
              </p:ext>
            </p:extLst>
          </p:nvPr>
        </p:nvGraphicFramePr>
        <p:xfrm>
          <a:off x="510828" y="5724636"/>
          <a:ext cx="755576" cy="11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28" y="5724636"/>
                        <a:ext cx="755576" cy="1133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97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5720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Сила гідростатичного тиску </a:t>
            </a:r>
            <a:r>
              <a:rPr lang="uk-UA" sz="4800" b="1" dirty="0" smtClean="0"/>
              <a:t>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4800" b="1" dirty="0" smtClean="0"/>
              <a:t> тиску на вільну поверхню рідини</a:t>
            </a:r>
            <a:endParaRPr lang="ru-RU" sz="4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3573016"/>
            <a:ext cx="7884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глибина занурення центру тиску відносно вільної поверхні рідини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м</a:t>
            </a:r>
            <a:r>
              <a:rPr lang="uk-UA" sz="4400" dirty="0" smtClean="0"/>
              <a:t>]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15666"/>
              </p:ext>
            </p:extLst>
          </p:nvPr>
        </p:nvGraphicFramePr>
        <p:xfrm>
          <a:off x="107504" y="3252292"/>
          <a:ext cx="1152128" cy="138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252292"/>
                        <a:ext cx="1152128" cy="1382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019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5720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Сила гідростатичного тиску </a:t>
            </a:r>
            <a:r>
              <a:rPr lang="uk-UA" sz="4800" b="1" dirty="0" smtClean="0"/>
              <a:t>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4800" b="1" dirty="0" smtClean="0"/>
              <a:t> тиску на вільну поверхню рідини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1064" y="3284984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момент інерції змоченої поверхні відносно горизонтальної осі, яка проходить через її центр ваги </a:t>
            </a:r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м</a:t>
            </a:r>
            <a:r>
              <a:rPr lang="uk-UA" sz="4400" baseline="30000" dirty="0" smtClean="0">
                <a:solidFill>
                  <a:srgbClr val="FF0000"/>
                </a:solidFill>
              </a:rPr>
              <a:t>4</a:t>
            </a:r>
            <a:r>
              <a:rPr lang="uk-UA" sz="4400" dirty="0" smtClean="0"/>
              <a:t>]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666887"/>
              </p:ext>
            </p:extLst>
          </p:nvPr>
        </p:nvGraphicFramePr>
        <p:xfrm>
          <a:off x="395536" y="4005064"/>
          <a:ext cx="755576" cy="113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3" imgW="152334" imgH="228501" progId="Equation.DSMT4">
                  <p:embed/>
                </p:oleObj>
              </mc:Choice>
              <mc:Fallback>
                <p:oleObj name="Equation" r:id="rId3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005064"/>
                        <a:ext cx="755576" cy="1133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01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93688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Алгоритм</a:t>
            </a:r>
            <a:r>
              <a:rPr lang="uk-UA" sz="4800" b="1" dirty="0" smtClean="0"/>
              <a:t> розрахунку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сили гідростатичного тиску </a:t>
            </a:r>
            <a:r>
              <a:rPr lang="uk-UA" sz="4000" b="1" dirty="0" smtClean="0"/>
              <a:t>на поверхню </a:t>
            </a:r>
            <a:r>
              <a:rPr lang="uk-UA" sz="4000" b="1" u="sng" dirty="0" smtClean="0">
                <a:solidFill>
                  <a:srgbClr val="FF0000"/>
                </a:solidFill>
              </a:rPr>
              <a:t>із урахуванням </a:t>
            </a:r>
            <a:r>
              <a:rPr lang="uk-UA" sz="4000" b="1" dirty="0" smtClean="0"/>
              <a:t>тиску на вільну поверхню рідини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385885"/>
            <a:ext cx="90432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     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центр ваги поверхні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- тиск в центрі ваги; </a:t>
            </a:r>
          </a:p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uk-UA" sz="4400" b="1" dirty="0">
                <a:latin typeface="Arial" pitchFamily="34" charset="0"/>
                <a:cs typeface="Arial" pitchFamily="34" charset="0"/>
              </a:rPr>
              <a:t>сила тиску в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центрі ваги</a:t>
            </a:r>
            <a:r>
              <a:rPr lang="uk-UA" sz="4400" b="1" dirty="0"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- глибина занурення  центру тиску.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334513"/>
              </p:ext>
            </p:extLst>
          </p:nvPr>
        </p:nvGraphicFramePr>
        <p:xfrm>
          <a:off x="683568" y="5445224"/>
          <a:ext cx="719634" cy="86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4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45224"/>
                        <a:ext cx="719634" cy="864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30129"/>
              </p:ext>
            </p:extLst>
          </p:nvPr>
        </p:nvGraphicFramePr>
        <p:xfrm>
          <a:off x="755576" y="4732105"/>
          <a:ext cx="720080" cy="78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5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732105"/>
                        <a:ext cx="720080" cy="785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776664"/>
              </p:ext>
            </p:extLst>
          </p:nvPr>
        </p:nvGraphicFramePr>
        <p:xfrm>
          <a:off x="611560" y="3933056"/>
          <a:ext cx="1020704" cy="93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933056"/>
                        <a:ext cx="1020704" cy="935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218891"/>
              </p:ext>
            </p:extLst>
          </p:nvPr>
        </p:nvGraphicFramePr>
        <p:xfrm>
          <a:off x="683568" y="3385885"/>
          <a:ext cx="81689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385885"/>
                        <a:ext cx="816897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671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93688"/>
            <a:ext cx="90364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Алгоритм</a:t>
            </a:r>
            <a:r>
              <a:rPr lang="uk-UA" sz="4800" b="1" dirty="0" smtClean="0"/>
              <a:t> розрахунку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сили гідростатичного тиску </a:t>
            </a:r>
            <a:r>
              <a:rPr lang="uk-UA" sz="3600" b="1" dirty="0" smtClean="0"/>
              <a:t>на поверхню </a:t>
            </a:r>
            <a:r>
              <a:rPr lang="uk-UA" sz="3600" b="1" u="sng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3600" b="1" u="sng" dirty="0" smtClean="0"/>
              <a:t> </a:t>
            </a:r>
            <a:r>
              <a:rPr lang="uk-UA" sz="3600" b="1" dirty="0" smtClean="0"/>
              <a:t>тиску на вільну поверхню рідини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745060"/>
            <a:ext cx="9043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                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глибина занурення центру ваги поверхні;</a:t>
            </a:r>
          </a:p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- тиск в центрі ваги; </a:t>
            </a:r>
          </a:p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uk-UA" sz="4400" b="1" dirty="0">
                <a:latin typeface="Arial" pitchFamily="34" charset="0"/>
                <a:cs typeface="Arial" pitchFamily="34" charset="0"/>
              </a:rPr>
              <a:t>сила тиску в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центрі ваги</a:t>
            </a:r>
            <a:r>
              <a:rPr lang="uk-UA" sz="4400" b="1" dirty="0">
                <a:latin typeface="Arial" pitchFamily="34" charset="0"/>
                <a:cs typeface="Arial" pitchFamily="34" charset="0"/>
              </a:rPr>
              <a:t>; </a:t>
            </a:r>
          </a:p>
          <a:p>
            <a:pPr algn="r"/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           - глибина занурення  центру тиску.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33385"/>
              </p:ext>
            </p:extLst>
          </p:nvPr>
        </p:nvGraphicFramePr>
        <p:xfrm>
          <a:off x="827584" y="5445224"/>
          <a:ext cx="719634" cy="86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8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445224"/>
                        <a:ext cx="719634" cy="864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41398"/>
              </p:ext>
            </p:extLst>
          </p:nvPr>
        </p:nvGraphicFramePr>
        <p:xfrm>
          <a:off x="755576" y="4653136"/>
          <a:ext cx="720080" cy="78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9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653136"/>
                        <a:ext cx="720080" cy="785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81707"/>
              </p:ext>
            </p:extLst>
          </p:nvPr>
        </p:nvGraphicFramePr>
        <p:xfrm>
          <a:off x="755576" y="3858220"/>
          <a:ext cx="1020704" cy="935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0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858220"/>
                        <a:ext cx="1020704" cy="935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62797"/>
              </p:ext>
            </p:extLst>
          </p:nvPr>
        </p:nvGraphicFramePr>
        <p:xfrm>
          <a:off x="827584" y="2736428"/>
          <a:ext cx="81689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1" name="Equation" r:id="rId9" imgW="165028" imgH="228501" progId="Equation.DSMT4">
                  <p:embed/>
                </p:oleObj>
              </mc:Choice>
              <mc:Fallback>
                <p:oleObj name="Equation" r:id="rId9" imgW="165028" imgH="228501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36428"/>
                        <a:ext cx="816897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136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93688"/>
            <a:ext cx="90364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</a:rPr>
              <a:t>Алгоритм</a:t>
            </a:r>
            <a:r>
              <a:rPr lang="uk-UA" sz="4800" b="1" dirty="0" smtClean="0"/>
              <a:t> розрахунку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сили гідростатичного тиску </a:t>
            </a:r>
            <a:r>
              <a:rPr lang="uk-UA" sz="3600" b="1" dirty="0" smtClean="0"/>
              <a:t>на поверхню </a:t>
            </a:r>
            <a:r>
              <a:rPr lang="uk-UA" sz="3600" b="1" u="sng" dirty="0" smtClean="0">
                <a:solidFill>
                  <a:srgbClr val="FF0000"/>
                </a:solidFill>
              </a:rPr>
              <a:t>із урахуванням</a:t>
            </a:r>
            <a:r>
              <a:rPr lang="uk-UA" sz="3600" b="1" u="sng" dirty="0" smtClean="0"/>
              <a:t> </a:t>
            </a:r>
            <a:r>
              <a:rPr lang="uk-UA" sz="3600" b="1" dirty="0" smtClean="0"/>
              <a:t>тиску на вільну поверхню рідини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745060"/>
            <a:ext cx="9043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                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глибина занурення центру ваги поверхні;</a:t>
            </a:r>
          </a:p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- тиск в центрі ваги; </a:t>
            </a:r>
          </a:p>
          <a:p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uk-UA" sz="4400" b="1" dirty="0">
                <a:latin typeface="Arial" pitchFamily="34" charset="0"/>
                <a:cs typeface="Arial" pitchFamily="34" charset="0"/>
              </a:rPr>
              <a:t>сила тиску в 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центрі ваги</a:t>
            </a:r>
            <a:r>
              <a:rPr lang="uk-UA" sz="4400" b="1" dirty="0">
                <a:latin typeface="Arial" pitchFamily="34" charset="0"/>
                <a:cs typeface="Arial" pitchFamily="34" charset="0"/>
              </a:rPr>
              <a:t>; </a:t>
            </a:r>
          </a:p>
          <a:p>
            <a:pPr algn="r"/>
            <a:r>
              <a:rPr lang="uk-UA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4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4400" b="1" dirty="0" smtClean="0">
                <a:latin typeface="Arial" pitchFamily="34" charset="0"/>
                <a:cs typeface="Arial" pitchFamily="34" charset="0"/>
              </a:rPr>
              <a:t>                 - глибина занурення  центру тиску.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97887"/>
              </p:ext>
            </p:extLst>
          </p:nvPr>
        </p:nvGraphicFramePr>
        <p:xfrm>
          <a:off x="755576" y="4653136"/>
          <a:ext cx="720080" cy="78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9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653136"/>
                        <a:ext cx="720080" cy="785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87573"/>
              </p:ext>
            </p:extLst>
          </p:nvPr>
        </p:nvGraphicFramePr>
        <p:xfrm>
          <a:off x="755576" y="2420888"/>
          <a:ext cx="2612248" cy="1418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0" name="Equation" r:id="rId5" imgW="774364" imgH="418918" progId="Equation.DSMT4">
                  <p:embed/>
                </p:oleObj>
              </mc:Choice>
              <mc:Fallback>
                <p:oleObj name="Equation" r:id="rId5" imgW="774364" imgH="41891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20888"/>
                        <a:ext cx="2612248" cy="1418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096629"/>
              </p:ext>
            </p:extLst>
          </p:nvPr>
        </p:nvGraphicFramePr>
        <p:xfrm>
          <a:off x="323528" y="3645024"/>
          <a:ext cx="2166661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645024"/>
                        <a:ext cx="2166661" cy="76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18605"/>
              </p:ext>
            </p:extLst>
          </p:nvPr>
        </p:nvGraphicFramePr>
        <p:xfrm>
          <a:off x="683568" y="5457800"/>
          <a:ext cx="304033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Equation" r:id="rId9" imgW="952087" imgH="431613" progId="Equation.DSMT4">
                  <p:embed/>
                </p:oleObj>
              </mc:Choice>
              <mc:Fallback>
                <p:oleObj name="Equation" r:id="rId9" imgW="952087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457800"/>
                        <a:ext cx="3040337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72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http://</a:t>
            </a:r>
            <a:r>
              <a:rPr lang="en-US" sz="5400" b="1" dirty="0" smtClean="0">
                <a:solidFill>
                  <a:srgbClr val="0070C0"/>
                </a:solidFill>
              </a:rPr>
              <a:t>www.k123.com.ua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386808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ф[кгс/м</a:t>
            </a:r>
            <a:r>
              <a:rPr lang="uk-UA" sz="4400" baseline="30000" dirty="0" smtClean="0"/>
              <a:t>2</a:t>
            </a:r>
            <a:r>
              <a:rPr lang="uk-UA" sz="4400" dirty="0"/>
              <a:t>]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1" y="1946244"/>
            <a:ext cx="7740352" cy="48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01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7200" b="1" dirty="0">
                <a:latin typeface="Arial" pitchFamily="34" charset="0"/>
                <a:cs typeface="Arial" pitchFamily="34" charset="0"/>
              </a:rPr>
              <a:t>Тиск рідини на плоскі стінки</a:t>
            </a:r>
            <a:r>
              <a:rPr lang="uk-UA" sz="7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7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C</a:t>
            </a:r>
            <a:r>
              <a:rPr lang="uk-UA" sz="7200" b="1" dirty="0" err="1" smtClean="0">
                <a:solidFill>
                  <a:srgbClr val="FF0000"/>
                </a:solidFill>
              </a:rPr>
              <a:t>ил</a:t>
            </a:r>
            <a:r>
              <a:rPr lang="uk-UA" sz="7200" b="1" dirty="0" err="1">
                <a:solidFill>
                  <a:srgbClr val="FF0000"/>
                </a:solidFill>
              </a:rPr>
              <a:t>а</a:t>
            </a:r>
            <a:r>
              <a:rPr lang="uk-UA" sz="7200" b="1" dirty="0" smtClean="0">
                <a:solidFill>
                  <a:srgbClr val="FF0000"/>
                </a:solidFill>
              </a:rPr>
              <a:t> тиску</a:t>
            </a:r>
            <a:r>
              <a:rPr lang="uk-UA" sz="7200" b="1" dirty="0" smtClean="0"/>
              <a:t>.</a:t>
            </a:r>
          </a:p>
          <a:p>
            <a:pPr algn="ctr"/>
            <a:r>
              <a:rPr lang="uk-UA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7200" b="1" dirty="0">
                <a:latin typeface="Arial" pitchFamily="34" charset="0"/>
                <a:cs typeface="Arial" pitchFamily="34" charset="0"/>
              </a:rPr>
              <a:t>Центр тиску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535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6470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http://</a:t>
            </a:r>
            <a:r>
              <a:rPr lang="en-US" sz="5400" b="1" dirty="0" smtClean="0">
                <a:solidFill>
                  <a:srgbClr val="0070C0"/>
                </a:solidFill>
              </a:rPr>
              <a:t>www.k123.com.ua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386808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к123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8" y="1688034"/>
            <a:ext cx="7608168" cy="462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45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http://www.k123.com.ua/kt.html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386808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к123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1772816"/>
            <a:ext cx="8100392" cy="492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79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http://www.k123.com.ua/kt.html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386808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к123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27" y="1587317"/>
            <a:ext cx="8564461" cy="520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6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4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http://www.k123.com.ua/kt.html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386808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к123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7594"/>
            <a:ext cx="8613830" cy="523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3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http://www.k123.com.ua/kt.html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5700"/>
            <a:ext cx="8280920" cy="503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85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http://www.k123.com.ua/kt.html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1595700"/>
            <a:ext cx="8550696" cy="51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59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http://www.k123.com.ua/kt.html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1608772"/>
            <a:ext cx="8478688" cy="515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322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http://www.k123.com.ua/kt.html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584117"/>
            <a:ext cx="8532948" cy="518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7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764703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http://</a:t>
            </a:r>
            <a:r>
              <a:rPr lang="en-US" sz="4800" b="1" dirty="0" smtClean="0">
                <a:solidFill>
                  <a:srgbClr val="0070C0"/>
                </a:solidFill>
              </a:rPr>
              <a:t>www.k123.com.ua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450231"/>
            <a:ext cx="8244408" cy="515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381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764703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http://www.k123.com.ua/ebook.html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2576"/>
            <a:ext cx="8280920" cy="503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1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4813" y="6206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Arial" pitchFamily="34" charset="0"/>
                <a:cs typeface="Arial" pitchFamily="34" charset="0"/>
              </a:rPr>
              <a:t>В будь-якій </a:t>
            </a:r>
            <a:r>
              <a:rPr lang="uk-UA" sz="5400" b="1" dirty="0">
                <a:latin typeface="Arial" pitchFamily="34" charset="0"/>
                <a:cs typeface="Arial" pitchFamily="34" charset="0"/>
              </a:rPr>
              <a:t>точці </a:t>
            </a:r>
            <a:r>
              <a:rPr lang="uk-UA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гідростатичний тиск 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005064"/>
            <a:ext cx="7329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uk-UA" sz="4400" b="1" dirty="0" smtClean="0"/>
              <a:t>т</a:t>
            </a:r>
            <a:r>
              <a:rPr lang="uk-UA" sz="4400" b="1" dirty="0" smtClean="0"/>
              <a:t>иск на вільну поверхню рідини;</a:t>
            </a:r>
          </a:p>
          <a:p>
            <a:pPr marL="571500" indent="-571500">
              <a:buFontTx/>
              <a:buChar char="-"/>
            </a:pPr>
            <a:r>
              <a:rPr lang="uk-UA" sz="4400" b="1" dirty="0"/>
              <a:t>м</a:t>
            </a:r>
            <a:r>
              <a:rPr lang="uk-UA" sz="4400" b="1" dirty="0" smtClean="0"/>
              <a:t>анометричний тиск (</a:t>
            </a:r>
            <a:r>
              <a:rPr lang="uk-UA" sz="4400" b="1" dirty="0" err="1" smtClean="0"/>
              <a:t>тиск</a:t>
            </a:r>
            <a:r>
              <a:rPr lang="uk-UA" sz="4400" b="1" dirty="0" smtClean="0"/>
              <a:t> рідини </a:t>
            </a:r>
            <a:endParaRPr lang="ru-RU" sz="4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461049"/>
              </p:ext>
            </p:extLst>
          </p:nvPr>
        </p:nvGraphicFramePr>
        <p:xfrm>
          <a:off x="400282" y="1628800"/>
          <a:ext cx="8613957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82" y="1628800"/>
                        <a:ext cx="8613957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74487"/>
              </p:ext>
            </p:extLst>
          </p:nvPr>
        </p:nvGraphicFramePr>
        <p:xfrm>
          <a:off x="717081" y="3717032"/>
          <a:ext cx="114012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81" y="3717032"/>
                        <a:ext cx="1140126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659971"/>
              </p:ext>
            </p:extLst>
          </p:nvPr>
        </p:nvGraphicFramePr>
        <p:xfrm>
          <a:off x="539552" y="5013176"/>
          <a:ext cx="1224136" cy="13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0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13176"/>
                        <a:ext cx="1224136" cy="139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376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756" y="1834009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</a:t>
            </a:r>
            <a:r>
              <a:rPr lang="en-US" sz="4300" b="1" dirty="0" smtClean="0">
                <a:solidFill>
                  <a:srgbClr val="0070C0"/>
                </a:solidFill>
              </a:rPr>
              <a:t>www.k123.com.ua/index.html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445224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http://www.k123.com.ua/sqh.html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052736"/>
            <a:ext cx="5067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ГОЛОВНА СТОРІНКА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4703712"/>
            <a:ext cx="3496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Завдання РГУ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0" y="2700893"/>
            <a:ext cx="8947928" cy="196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966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756" y="836712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</a:t>
            </a:r>
            <a:r>
              <a:rPr lang="en-US" sz="4300" b="1" dirty="0" smtClean="0">
                <a:solidFill>
                  <a:srgbClr val="0070C0"/>
                </a:solidFill>
              </a:rPr>
              <a:t>www.k123.com.ua/index.html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1" y="4697384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http://www.k123.com.ua/sqh.html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3424" y="3544926"/>
            <a:ext cx="3496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Завдання РГУ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6" y="1582820"/>
            <a:ext cx="8784976" cy="193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6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756" y="764704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http://www.k123.com.ua/sqh.html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8757"/>
            <a:ext cx="8460432" cy="528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47337" y="2708920"/>
            <a:ext cx="34966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Завдання РГУ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1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096" y="627107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Розрахувати силу г</a:t>
            </a:r>
            <a:r>
              <a:rPr lang="uk-UA" sz="5400" b="1" dirty="0" smtClean="0">
                <a:solidFill>
                  <a:srgbClr val="FF0000"/>
                </a:solidFill>
              </a:rPr>
              <a:t>ідростатичного тиску</a:t>
            </a:r>
            <a:endParaRPr lang="ru-RU" sz="5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74413"/>
            <a:ext cx="1944216" cy="230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9552" y="4736717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/>
              <a:t>Трикутна поверхня.</a:t>
            </a:r>
          </a:p>
          <a:p>
            <a:pPr algn="ctr"/>
            <a:r>
              <a:rPr lang="uk-UA" sz="4400" b="1" dirty="0" smtClean="0"/>
              <a:t> На вільну поверхню рідини діє атмосферний тиск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24262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096" y="627107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Розрахувати силу г</a:t>
            </a:r>
            <a:r>
              <a:rPr lang="uk-UA" sz="5400" b="1" dirty="0" smtClean="0">
                <a:solidFill>
                  <a:srgbClr val="FF0000"/>
                </a:solidFill>
              </a:rPr>
              <a:t>ідростатичного тиску</a:t>
            </a:r>
            <a:endParaRPr lang="ru-RU" sz="5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4236" y="5877272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/>
              <a:t>Трикутна поверхня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04864"/>
            <a:ext cx="710321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37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600"/>
            <a:ext cx="6480720" cy="654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785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92696"/>
            <a:ext cx="8460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/>
              <a:t>Властивості</a:t>
            </a:r>
            <a:r>
              <a:rPr lang="uk-UA" sz="4400" dirty="0" smtClean="0"/>
              <a:t> гідростатичного тиску: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792" y="1389659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k-UA" sz="4400" dirty="0" err="1" smtClean="0"/>
              <a:t>Спрямован</a:t>
            </a:r>
            <a:r>
              <a:rPr lang="uk-UA" sz="4400" dirty="0" smtClean="0"/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по нормалі </a:t>
            </a:r>
            <a:r>
              <a:rPr lang="uk-UA" sz="4400" dirty="0" smtClean="0"/>
              <a:t>до поверхні, на яку він діє;</a:t>
            </a:r>
          </a:p>
          <a:p>
            <a:pPr marL="742950" indent="-742950">
              <a:buAutoNum type="arabicPeriod"/>
            </a:pPr>
            <a:r>
              <a:rPr lang="uk-UA" sz="4400" dirty="0" smtClean="0"/>
              <a:t>В будь-якій точці рідини він </a:t>
            </a:r>
            <a:r>
              <a:rPr lang="uk-UA" sz="4400" dirty="0" smtClean="0">
                <a:solidFill>
                  <a:srgbClr val="FF0000"/>
                </a:solidFill>
              </a:rPr>
              <a:t>однаковий</a:t>
            </a:r>
            <a:r>
              <a:rPr lang="uk-UA" sz="4400" dirty="0" smtClean="0"/>
              <a:t> за всіма напрямами;</a:t>
            </a:r>
          </a:p>
          <a:p>
            <a:pPr marL="742950" indent="-742950">
              <a:buAutoNum type="arabicPeriod"/>
            </a:pPr>
            <a:r>
              <a:rPr lang="uk-UA" sz="4400" dirty="0" smtClean="0"/>
              <a:t>Гідростатичний тиск потенційна функція (визначає тільки </a:t>
            </a:r>
            <a:r>
              <a:rPr lang="uk-UA" sz="4400" dirty="0" smtClean="0">
                <a:solidFill>
                  <a:srgbClr val="FF0000"/>
                </a:solidFill>
              </a:rPr>
              <a:t>положення</a:t>
            </a:r>
            <a:r>
              <a:rPr lang="uk-UA" sz="4400" dirty="0" smtClean="0"/>
              <a:t> в просторі).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77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4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99" y="457200"/>
            <a:ext cx="9185901" cy="57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124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http://www.k123.com.ua/kt.html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04948"/>
            <a:ext cx="8892479" cy="411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318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680" y="622896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http://www.k123.com.ua/kt.html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1125"/>
            <a:ext cx="759142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3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4813" y="6206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Arial" pitchFamily="34" charset="0"/>
                <a:cs typeface="Arial" pitchFamily="34" charset="0"/>
              </a:rPr>
              <a:t>В будь-якій </a:t>
            </a:r>
            <a:r>
              <a:rPr lang="uk-UA" sz="5400" b="1" dirty="0">
                <a:latin typeface="Arial" pitchFamily="34" charset="0"/>
                <a:cs typeface="Arial" pitchFamily="34" charset="0"/>
              </a:rPr>
              <a:t>точці </a:t>
            </a:r>
            <a:r>
              <a:rPr lang="uk-UA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гідростатичний тиск 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005064"/>
            <a:ext cx="7329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uk-UA" sz="4400" b="1" dirty="0" smtClean="0"/>
              <a:t>т</a:t>
            </a:r>
            <a:r>
              <a:rPr lang="uk-UA" sz="4400" b="1" dirty="0" smtClean="0"/>
              <a:t>иск на вільну поверхню рідини;</a:t>
            </a:r>
          </a:p>
          <a:p>
            <a:pPr marL="571500" indent="-571500">
              <a:buFontTx/>
              <a:buChar char="-"/>
            </a:pPr>
            <a:r>
              <a:rPr lang="uk-UA" sz="4400" b="1" dirty="0"/>
              <a:t>м</a:t>
            </a:r>
            <a:r>
              <a:rPr lang="uk-UA" sz="4400" b="1" dirty="0" smtClean="0"/>
              <a:t>анометричний тиск (</a:t>
            </a:r>
            <a:r>
              <a:rPr lang="uk-UA" sz="4400" b="1" dirty="0" err="1" smtClean="0"/>
              <a:t>тиск</a:t>
            </a:r>
            <a:r>
              <a:rPr lang="uk-UA" sz="4400" b="1" dirty="0" smtClean="0"/>
              <a:t> рідини </a:t>
            </a:r>
            <a:endParaRPr lang="ru-RU" sz="4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47224"/>
              </p:ext>
            </p:extLst>
          </p:nvPr>
        </p:nvGraphicFramePr>
        <p:xfrm>
          <a:off x="717081" y="3717032"/>
          <a:ext cx="114012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81" y="3717032"/>
                        <a:ext cx="1140126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276392"/>
              </p:ext>
            </p:extLst>
          </p:nvPr>
        </p:nvGraphicFramePr>
        <p:xfrm>
          <a:off x="539552" y="5013176"/>
          <a:ext cx="1224136" cy="13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Equation" r:id="rId5" imgW="203112" imgH="228501" progId="Equation.DSMT4">
                  <p:embed/>
                </p:oleObj>
              </mc:Choice>
              <mc:Fallback>
                <p:oleObj name="Equation" r:id="rId5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13176"/>
                        <a:ext cx="1224136" cy="139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97625"/>
              </p:ext>
            </p:extLst>
          </p:nvPr>
        </p:nvGraphicFramePr>
        <p:xfrm>
          <a:off x="-17140" y="1988840"/>
          <a:ext cx="8835982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2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140" y="1988840"/>
                        <a:ext cx="8835982" cy="2232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572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http://www.k123.com.ua/kt.html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4857"/>
            <a:ext cx="11239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4" y="1606153"/>
            <a:ext cx="28003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2" y="5305027"/>
            <a:ext cx="28003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294779"/>
            <a:ext cx="5811647" cy="365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880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http://www.k123.com.ua/kt.html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25" y="1606153"/>
            <a:ext cx="5378895" cy="338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0" y="4957068"/>
            <a:ext cx="7543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66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</a:t>
            </a:r>
            <a:r>
              <a:rPr lang="en-US" sz="4300" b="1" dirty="0" smtClean="0">
                <a:solidFill>
                  <a:srgbClr val="0070C0"/>
                </a:solidFill>
              </a:rPr>
              <a:t>www.k123.com.ua/index.html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3485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" y="1988840"/>
            <a:ext cx="9030209" cy="447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373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http://www.k123.com.ua/ebook.html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" y="1662773"/>
            <a:ext cx="8238492" cy="514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707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http://www.k123.com.ua/ebook.html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32" y="1586359"/>
            <a:ext cx="57626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8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http://www.k123.com.ua/ebook.html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" y="1662773"/>
            <a:ext cx="8238492" cy="514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906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http://www.k123.com.ua/jdod_2.htm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8" y="1683981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93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http://www.k123.com.ua/jdod_2.htm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7607"/>
            <a:ext cx="8125899" cy="507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589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http://www.k123.com.ua/jdod_2.htm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7622"/>
            <a:ext cx="8136904" cy="50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864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http://www.k123.com.ua/jdod_2.htm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62774"/>
            <a:ext cx="8424937" cy="512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35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4813" y="6206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Arial" pitchFamily="34" charset="0"/>
                <a:cs typeface="Arial" pitchFamily="34" charset="0"/>
              </a:rPr>
              <a:t>В будь-якій </a:t>
            </a:r>
            <a:r>
              <a:rPr lang="uk-UA" sz="5400" b="1" dirty="0">
                <a:latin typeface="Arial" pitchFamily="34" charset="0"/>
                <a:cs typeface="Arial" pitchFamily="34" charset="0"/>
              </a:rPr>
              <a:t>точці </a:t>
            </a:r>
            <a:r>
              <a:rPr lang="uk-UA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гідростатичний тиск 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005064"/>
            <a:ext cx="73295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uk-UA" sz="4400" b="1" dirty="0" smtClean="0"/>
              <a:t>т</a:t>
            </a:r>
            <a:r>
              <a:rPr lang="uk-UA" sz="4400" b="1" dirty="0" smtClean="0"/>
              <a:t>иск на вільну поверхню рідини;</a:t>
            </a:r>
          </a:p>
          <a:p>
            <a:pPr marL="571500" indent="-571500">
              <a:buFontTx/>
              <a:buChar char="-"/>
            </a:pPr>
            <a:r>
              <a:rPr lang="uk-UA" sz="4400" b="1" dirty="0"/>
              <a:t>м</a:t>
            </a:r>
            <a:r>
              <a:rPr lang="uk-UA" sz="4400" b="1" dirty="0" smtClean="0"/>
              <a:t>анометричний тиск (</a:t>
            </a:r>
            <a:r>
              <a:rPr lang="uk-UA" sz="4400" b="1" dirty="0" err="1" smtClean="0"/>
              <a:t>тиск</a:t>
            </a:r>
            <a:r>
              <a:rPr lang="uk-UA" sz="4400" b="1" dirty="0" smtClean="0"/>
              <a:t> рідини </a:t>
            </a:r>
            <a:endParaRPr lang="ru-RU" sz="4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29474"/>
              </p:ext>
            </p:extLst>
          </p:nvPr>
        </p:nvGraphicFramePr>
        <p:xfrm>
          <a:off x="717081" y="3717032"/>
          <a:ext cx="114012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0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81" y="3717032"/>
                        <a:ext cx="1140126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22442"/>
              </p:ext>
            </p:extLst>
          </p:nvPr>
        </p:nvGraphicFramePr>
        <p:xfrm>
          <a:off x="539552" y="5013176"/>
          <a:ext cx="1224136" cy="13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" name="Equation" r:id="rId5" imgW="203112" imgH="228501" progId="Equation.DSMT4">
                  <p:embed/>
                </p:oleObj>
              </mc:Choice>
              <mc:Fallback>
                <p:oleObj name="Equation" r:id="rId5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13176"/>
                        <a:ext cx="1224136" cy="139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00552"/>
              </p:ext>
            </p:extLst>
          </p:nvPr>
        </p:nvGraphicFramePr>
        <p:xfrm>
          <a:off x="323528" y="1916832"/>
          <a:ext cx="8160907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Equation" r:id="rId7" imgW="761669" imgH="228501" progId="Equation.DSMT4">
                  <p:embed/>
                </p:oleObj>
              </mc:Choice>
              <mc:Fallback>
                <p:oleObj name="Equation" r:id="rId7" imgW="761669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2"/>
                        <a:ext cx="8160907" cy="2448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773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http://www.k123.com.ua/jdod_2.htm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8" y="1662772"/>
            <a:ext cx="8388424" cy="509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084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908720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http://www.k123.com.ua/jdod_2.htm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6" y="1627153"/>
            <a:ext cx="8298668" cy="51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770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1" y="908720"/>
            <a:ext cx="8777039" cy="58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756" y="764704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http://www.k123.com.ua/jdod_2.htm</a:t>
            </a:r>
            <a:endParaRPr lang="ru-RU" sz="43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8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Л3. </a:t>
            </a:r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620688"/>
            <a:ext cx="896448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>
                <a:solidFill>
                  <a:srgbClr val="0070C0"/>
                </a:solidFill>
              </a:rPr>
              <a:t>http://</a:t>
            </a:r>
            <a:r>
              <a:rPr lang="en-US" sz="4300" b="1" dirty="0" smtClean="0">
                <a:solidFill>
                  <a:srgbClr val="0070C0"/>
                </a:solidFill>
              </a:rPr>
              <a:t>www.k123.com.ua/index.html</a:t>
            </a:r>
            <a:endParaRPr lang="ru-RU" sz="4300" b="1" dirty="0">
              <a:solidFill>
                <a:srgbClr val="0070C0"/>
              </a:solidFill>
            </a:endParaRPr>
          </a:p>
        </p:txBody>
      </p:sp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7" y="1285746"/>
            <a:ext cx="790575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531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8633" y="1484784"/>
            <a:ext cx="80648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z</a:t>
            </a:r>
            <a:r>
              <a:rPr lang="uk-UA" sz="4400" i="1" dirty="0"/>
              <a:t> </a:t>
            </a:r>
            <a:r>
              <a:rPr lang="uk-UA" sz="4400" i="1" dirty="0" smtClean="0"/>
              <a:t>- геометрична висота;</a:t>
            </a:r>
            <a:endParaRPr lang="uk-UA" sz="4400" dirty="0" smtClean="0"/>
          </a:p>
          <a:p>
            <a:pPr algn="ctr"/>
            <a:r>
              <a:rPr lang="uk-UA" sz="4400" dirty="0" smtClean="0"/>
              <a:t> </a:t>
            </a:r>
            <a:r>
              <a:rPr lang="uk-UA" sz="4400" b="1" i="1" dirty="0" smtClean="0"/>
              <a:t>p/γ</a:t>
            </a:r>
            <a:r>
              <a:rPr lang="uk-UA" sz="4400" i="1" dirty="0" smtClean="0"/>
              <a:t>  - п'єзометрична висота;</a:t>
            </a:r>
          </a:p>
          <a:p>
            <a:pPr algn="ctr"/>
            <a:r>
              <a:rPr lang="en-US" sz="4400" b="1" i="1" dirty="0" smtClean="0"/>
              <a:t>H - </a:t>
            </a:r>
            <a:r>
              <a:rPr lang="uk-UA" sz="4400" i="1" dirty="0"/>
              <a:t>гідростатичним </a:t>
            </a:r>
            <a:r>
              <a:rPr lang="uk-UA" sz="4400" dirty="0" err="1" smtClean="0"/>
              <a:t>напор</a:t>
            </a:r>
            <a:r>
              <a:rPr lang="uk-UA" sz="4400" dirty="0" smtClean="0"/>
              <a:t>.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436510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Одиниця виміру в системі СИ – метр – </a:t>
            </a:r>
            <a:r>
              <a:rPr lang="en-US" sz="4400" b="1" dirty="0" smtClean="0">
                <a:solidFill>
                  <a:srgbClr val="FF0000"/>
                </a:solidFill>
              </a:rPr>
              <a:t>[</a:t>
            </a:r>
            <a:r>
              <a:rPr lang="uk-UA" sz="4400" b="1" dirty="0" smtClean="0">
                <a:solidFill>
                  <a:srgbClr val="FF0000"/>
                </a:solidFill>
              </a:rPr>
              <a:t>м</a:t>
            </a:r>
            <a:r>
              <a:rPr lang="en-US" sz="4400" b="1" dirty="0" smtClean="0">
                <a:solidFill>
                  <a:srgbClr val="FF0000"/>
                </a:solidFill>
              </a:rPr>
              <a:t>]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95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980728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Вимір тиску в даній точці</a:t>
            </a:r>
            <a:endParaRPr lang="ru-RU" sz="4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3" y="2025743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/>
              <a:t>Р</a:t>
            </a:r>
            <a:r>
              <a:rPr lang="uk-UA" sz="4800" dirty="0" smtClean="0"/>
              <a:t>ізниця </a:t>
            </a:r>
            <a:r>
              <a:rPr lang="uk-UA" sz="4800" b="1" dirty="0"/>
              <a:t>(z</a:t>
            </a:r>
            <a:r>
              <a:rPr lang="uk-UA" sz="4800" b="1" baseline="-25000" dirty="0"/>
              <a:t>0</a:t>
            </a:r>
            <a:r>
              <a:rPr lang="uk-UA" sz="4800" b="1" dirty="0"/>
              <a:t>-z) </a:t>
            </a:r>
            <a:r>
              <a:rPr lang="uk-UA" sz="4800" dirty="0"/>
              <a:t>являє собою глибину </a:t>
            </a:r>
            <a:r>
              <a:rPr lang="uk-UA" sz="4800" b="1" dirty="0"/>
              <a:t>h</a:t>
            </a:r>
            <a:r>
              <a:rPr lang="uk-UA" sz="4800" dirty="0"/>
              <a:t> занурення даної точки під рівень вільної </a:t>
            </a:r>
            <a:r>
              <a:rPr lang="uk-UA" sz="4800" dirty="0" smtClean="0"/>
              <a:t>поверхні.</a:t>
            </a:r>
            <a:endParaRPr lang="ru-RU" sz="4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44525"/>
              </p:ext>
            </p:extLst>
          </p:nvPr>
        </p:nvGraphicFramePr>
        <p:xfrm>
          <a:off x="583058" y="4653136"/>
          <a:ext cx="8265918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Equation" r:id="rId3" imgW="901309" imgH="228501" progId="Equation.DSMT4">
                  <p:embed/>
                </p:oleObj>
              </mc:Choice>
              <mc:Fallback>
                <p:oleObj name="Equation" r:id="rId3" imgW="901309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58" y="4653136"/>
                        <a:ext cx="8265918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497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836712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Закон Паскаля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7" y="1617497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/>
              <a:t>Рідина </a:t>
            </a:r>
            <a:r>
              <a:rPr lang="uk-UA" sz="6000" dirty="0"/>
              <a:t>має властивість передавати </a:t>
            </a:r>
            <a:r>
              <a:rPr lang="uk-UA" sz="6000" b="1" dirty="0">
                <a:solidFill>
                  <a:srgbClr val="FF0000"/>
                </a:solidFill>
              </a:rPr>
              <a:t>зовнішній тиск усім </a:t>
            </a:r>
            <a:r>
              <a:rPr lang="uk-UA" sz="6000" dirty="0"/>
              <a:t>розташованої всередині неї частинкам рідини </a:t>
            </a:r>
            <a:r>
              <a:rPr lang="uk-UA" sz="6000" b="1" dirty="0">
                <a:solidFill>
                  <a:srgbClr val="FF0000"/>
                </a:solidFill>
              </a:rPr>
              <a:t>без зміни</a:t>
            </a:r>
            <a:r>
              <a:rPr lang="uk-UA" sz="6000" dirty="0"/>
              <a:t>.</a:t>
            </a:r>
            <a:endParaRPr lang="ru-RU" sz="6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378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9" y="692696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/>
              <a:t>Абсолютний, надлишковий, </a:t>
            </a:r>
            <a:r>
              <a:rPr lang="uk-UA" sz="4400" b="1" dirty="0" err="1" smtClean="0"/>
              <a:t>вакууметричний</a:t>
            </a:r>
            <a:r>
              <a:rPr lang="uk-UA" sz="4400" b="1" dirty="0" smtClean="0"/>
              <a:t> тиски</a:t>
            </a:r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4365104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i="1" dirty="0" smtClean="0"/>
              <a:t> </a:t>
            </a:r>
            <a:endParaRPr lang="ru-RU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6" name="Picture 4" descr="E:\_j_Hydraulics\_j_hydro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9" y="1969566"/>
            <a:ext cx="67818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9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4813" y="62068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Сила </a:t>
            </a:r>
            <a:r>
              <a:rPr lang="uk-UA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гідростатичного тиску </a:t>
            </a:r>
            <a:r>
              <a:rPr lang="uk-UA" sz="5400" b="1" dirty="0" smtClean="0">
                <a:latin typeface="Arial" pitchFamily="34" charset="0"/>
                <a:cs typeface="Arial" pitchFamily="34" charset="0"/>
              </a:rPr>
              <a:t>на поверхню 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509120"/>
            <a:ext cx="6986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uk-UA" sz="4400" b="1" dirty="0" smtClean="0"/>
              <a:t>т</a:t>
            </a:r>
            <a:r>
              <a:rPr lang="uk-UA" sz="4400" b="1" dirty="0" smtClean="0"/>
              <a:t>иск на вільну поверхню рідини;</a:t>
            </a:r>
          </a:p>
          <a:p>
            <a:pPr marL="571500" indent="-571500">
              <a:buFontTx/>
              <a:buChar char="-"/>
            </a:pPr>
            <a:r>
              <a:rPr lang="uk-UA" sz="4400" b="1" dirty="0"/>
              <a:t>площа </a:t>
            </a:r>
            <a:r>
              <a:rPr lang="uk-UA" sz="4400" b="1" dirty="0" smtClean="0"/>
              <a:t>поверхні.</a:t>
            </a:r>
            <a:endParaRPr lang="uk-UA" sz="44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108516"/>
              </p:ext>
            </p:extLst>
          </p:nvPr>
        </p:nvGraphicFramePr>
        <p:xfrm>
          <a:off x="827584" y="4216489"/>
          <a:ext cx="114012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" name="Equation" r:id="rId3" imgW="190500" imgH="228600" progId="Equation.DSMT4">
                  <p:embed/>
                </p:oleObj>
              </mc:Choice>
              <mc:Fallback>
                <p:oleObj name="Equation" r:id="rId3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216489"/>
                        <a:ext cx="1140126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321873"/>
              </p:ext>
            </p:extLst>
          </p:nvPr>
        </p:nvGraphicFramePr>
        <p:xfrm>
          <a:off x="218368" y="2132856"/>
          <a:ext cx="8707263" cy="2673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7" name="Equation" r:id="rId5" imgW="1244520" imgH="380880" progId="Equation.DSMT4">
                  <p:embed/>
                </p:oleObj>
              </mc:Choice>
              <mc:Fallback>
                <p:oleObj name="Equation" r:id="rId5" imgW="1244520" imgH="380880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68" y="2132856"/>
                        <a:ext cx="8707263" cy="2673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470343"/>
              </p:ext>
            </p:extLst>
          </p:nvPr>
        </p:nvGraphicFramePr>
        <p:xfrm>
          <a:off x="674813" y="5572313"/>
          <a:ext cx="112638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13" y="5572313"/>
                        <a:ext cx="1126381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59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/>
              <a:t>Сила тиску 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із урахуванням тиску</a:t>
            </a:r>
            <a:r>
              <a:rPr lang="uk-UA" sz="4800" b="1" dirty="0" smtClean="0"/>
              <a:t> на вільну поверхню рідини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7" y="4869160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центр ваги змоченої поверхні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97469"/>
              </p:ext>
            </p:extLst>
          </p:nvPr>
        </p:nvGraphicFramePr>
        <p:xfrm>
          <a:off x="20960" y="2708920"/>
          <a:ext cx="8892481" cy="199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1" name="Equation" r:id="rId3" imgW="1016000" imgH="228600" progId="Equation.DSMT4">
                  <p:embed/>
                </p:oleObj>
              </mc:Choice>
              <mc:Fallback>
                <p:oleObj name="Equation" r:id="rId3" imgW="10160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0" y="2708920"/>
                        <a:ext cx="8892481" cy="1994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97709"/>
              </p:ext>
            </p:extLst>
          </p:nvPr>
        </p:nvGraphicFramePr>
        <p:xfrm>
          <a:off x="899592" y="4725144"/>
          <a:ext cx="142898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725144"/>
                        <a:ext cx="1428982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37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Сила гідростатичного тиску </a:t>
            </a:r>
            <a:r>
              <a:rPr lang="uk-UA" sz="4800" b="1" dirty="0" smtClean="0"/>
              <a:t>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4800" b="1" dirty="0" smtClean="0"/>
              <a:t> тиску на вільну поверхню рідини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7" y="5229200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центр ваги змоченої поверхні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73009"/>
              </p:ext>
            </p:extLst>
          </p:nvPr>
        </p:nvGraphicFramePr>
        <p:xfrm>
          <a:off x="766755" y="5163582"/>
          <a:ext cx="142898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55" y="5163582"/>
                        <a:ext cx="1428982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63686"/>
              </p:ext>
            </p:extLst>
          </p:nvPr>
        </p:nvGraphicFramePr>
        <p:xfrm>
          <a:off x="1763688" y="3356992"/>
          <a:ext cx="4765674" cy="178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Equation" r:id="rId5" imgW="609600" imgH="228600" progId="Equation.DSMT4">
                  <p:embed/>
                </p:oleObj>
              </mc:Choice>
              <mc:Fallback>
                <p:oleObj name="Equation" r:id="rId5" imgW="609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356992"/>
                        <a:ext cx="4765674" cy="1787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54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504055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bg1">
                    <a:lumMod val="65000"/>
                  </a:schemeClr>
                </a:solidFill>
              </a:rPr>
              <a:t>Л2. Технічна механіка рідини та газу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/>
                </a:solidFill>
              </a:rPr>
              <a:t>www.k123.com.ua</a:t>
            </a:r>
            <a:endParaRPr lang="ru-RU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2696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Сила гідростатичного тиску </a:t>
            </a:r>
            <a:r>
              <a:rPr lang="uk-UA" sz="4800" b="1" dirty="0" smtClean="0"/>
              <a:t>на поверхню </a:t>
            </a:r>
            <a:r>
              <a:rPr lang="uk-UA" sz="4800" b="1" dirty="0" smtClean="0">
                <a:solidFill>
                  <a:srgbClr val="FF0000"/>
                </a:solidFill>
              </a:rPr>
              <a:t>без урахуванням</a:t>
            </a:r>
            <a:r>
              <a:rPr lang="uk-UA" sz="4800" b="1" dirty="0" smtClean="0"/>
              <a:t> тиску на вільну поверхню рідини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229200"/>
            <a:ext cx="6552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- центр ваги змоченої поверхні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18604"/>
              </p:ext>
            </p:extLst>
          </p:nvPr>
        </p:nvGraphicFramePr>
        <p:xfrm>
          <a:off x="766755" y="5163582"/>
          <a:ext cx="142898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55" y="5163582"/>
                        <a:ext cx="1428982" cy="1512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569148"/>
              </p:ext>
            </p:extLst>
          </p:nvPr>
        </p:nvGraphicFramePr>
        <p:xfrm>
          <a:off x="395536" y="3001020"/>
          <a:ext cx="6268413" cy="206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7" name="Equation" r:id="rId5" imgW="698500" imgH="228600" progId="Equation.DSMT4">
                  <p:embed/>
                </p:oleObj>
              </mc:Choice>
              <mc:Fallback>
                <p:oleObj name="Equation" r:id="rId5" imgW="6985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001020"/>
                        <a:ext cx="6268413" cy="206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800304" y="3429000"/>
            <a:ext cx="2178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/>
              <a:t>[</a:t>
            </a:r>
            <a:r>
              <a:rPr lang="uk-UA" sz="4400" dirty="0" smtClean="0">
                <a:solidFill>
                  <a:srgbClr val="FF0000"/>
                </a:solidFill>
              </a:rPr>
              <a:t>Н</a:t>
            </a:r>
            <a:r>
              <a:rPr lang="uk-UA" sz="4400" dirty="0" smtClean="0"/>
              <a:t>]</a:t>
            </a:r>
          </a:p>
          <a:p>
            <a:r>
              <a:rPr lang="uk-UA" sz="4400" dirty="0" smtClean="0"/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Ньютон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69841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1147</Words>
  <Application>Microsoft Office PowerPoint</Application>
  <PresentationFormat>Экран (4:3)</PresentationFormat>
  <Paragraphs>179</Paragraphs>
  <Slides>57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Тема Office</vt:lpstr>
      <vt:lpstr>MathType 6.0 Equation</vt:lpstr>
      <vt:lpstr>Л2. Технічна механіка рідини та газу  www.k123.com.ua</vt:lpstr>
      <vt:lpstr>Л3.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Л3. Технічна механіка рідини та газу www.k123.com.ua</vt:lpstr>
      <vt:lpstr>Презентация PowerPoint</vt:lpstr>
      <vt:lpstr>Л3. Технічна механіка рідини та газу www.k123.com.ua</vt:lpstr>
      <vt:lpstr>Л3.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Л3.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  <vt:lpstr>Л2. Технічна механіка рідини та газу www.k123.com.ua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Технічна механіка рідини та газу</dc:title>
  <dc:creator>y</dc:creator>
  <cp:lastModifiedBy>y</cp:lastModifiedBy>
  <cp:revision>77</cp:revision>
  <dcterms:created xsi:type="dcterms:W3CDTF">2016-11-06T13:07:22Z</dcterms:created>
  <dcterms:modified xsi:type="dcterms:W3CDTF">2016-11-20T19:25:30Z</dcterms:modified>
</cp:coreProperties>
</file>